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Anton"/>
      <p:regular r:id="rId91"/>
    </p:embeddedFont>
    <p:embeddedFont>
      <p:font typeface="Lato"/>
      <p:regular r:id="rId92"/>
      <p:bold r:id="rId93"/>
      <p:italic r:id="rId94"/>
      <p:boldItalic r:id="rId95"/>
    </p:embeddedFont>
    <p:embeddedFont>
      <p:font typeface="Titillium Web"/>
      <p:regular r:id="rId96"/>
      <p:bold r:id="rId97"/>
      <p:italic r:id="rId98"/>
      <p:boldItalic r:id="rId99"/>
    </p:embeddedFont>
    <p:embeddedFont>
      <p:font typeface="Lato Light"/>
      <p:regular r:id="rId100"/>
      <p:bold r:id="rId101"/>
      <p:italic r:id="rId102"/>
      <p:boldItalic r:id="rId103"/>
    </p:embeddedFont>
    <p:embeddedFont>
      <p:font typeface="Didact Gothic"/>
      <p:regular r:id="rId104"/>
    </p:embeddedFont>
    <p:embeddedFont>
      <p:font typeface="Helvetica Neue"/>
      <p:regular r:id="rId105"/>
      <p:bold r:id="rId106"/>
      <p:italic r:id="rId107"/>
      <p:boldItalic r:id="rId108"/>
    </p:embeddedFont>
    <p:embeddedFont>
      <p:font typeface="Helvetica Neue Light"/>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7FEA1D-6A02-4511-A8E2-167D316694B2}">
  <a:tblStyle styleId="{097FEA1D-6A02-4511-A8E2-167D316694B2}"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39EED01-8C32-4709-A532-B9264E98C58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120F09F-5B7D-47BD-97E0-61D293B90F7A}" styleName="Table_2">
    <a:wholeTbl>
      <a:tcTxStyle>
        <a:font>
          <a:latin typeface="Arial"/>
          <a:ea typeface="Arial"/>
          <a:cs typeface="Arial"/>
        </a:font>
        <a:srgbClr val="000000"/>
      </a:tcTxStyle>
      <a:tcStyle>
        <a:tcBdr>
          <a:left>
            <a:ln cap="flat" cmpd="sng">
              <a:solidFill>
                <a:srgbClr val="FFFFFF"/>
              </a:solidFill>
              <a:prstDash val="solid"/>
              <a:round/>
              <a:headEnd len="sm" w="sm" type="none"/>
              <a:tailEnd len="sm" w="sm" type="none"/>
            </a:ln>
          </a:left>
          <a:right>
            <a:ln cap="flat" cmpd="sng">
              <a:solidFill>
                <a:srgbClr val="FFFFFF"/>
              </a:solidFill>
              <a:prstDash val="solid"/>
              <a:round/>
              <a:headEnd len="sm" w="sm" type="none"/>
              <a:tailEnd len="sm" w="sm" type="none"/>
            </a:ln>
          </a:right>
          <a:top>
            <a:ln cap="flat" cmpd="sng">
              <a:solidFill>
                <a:srgbClr val="FFFFFF"/>
              </a:solidFill>
              <a:prstDash val="solid"/>
              <a:round/>
              <a:headEnd len="sm" w="sm" type="none"/>
              <a:tailEnd len="sm" w="sm" type="none"/>
            </a:ln>
          </a:top>
          <a:bottom>
            <a:ln cap="flat" cmpd="sng">
              <a:solidFill>
                <a:srgbClr val="FFFFFF"/>
              </a:solidFill>
              <a:prstDash val="solid"/>
              <a:round/>
              <a:headEnd len="sm" w="sm" type="none"/>
              <a:tailEnd len="sm" w="sm" type="none"/>
            </a:ln>
          </a:bottom>
          <a:insideH>
            <a:ln cap="flat" cmpd="sng">
              <a:solidFill>
                <a:srgbClr val="FFFFFF"/>
              </a:solidFill>
              <a:prstDash val="solid"/>
              <a:round/>
              <a:headEnd len="sm" w="sm" type="none"/>
              <a:tailEnd len="sm" w="sm" type="none"/>
            </a:ln>
          </a:insideH>
          <a:insideV>
            <a:ln cap="flat" cmpd="sng">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41B812F-B0ED-4C7F-8F72-3ADB2EB35663}"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italic.fntdata"/><Relationship Id="rId106" Type="http://schemas.openxmlformats.org/officeDocument/2006/relationships/font" Target="fonts/HelveticaNeue-bold.fntdata"/><Relationship Id="rId105" Type="http://schemas.openxmlformats.org/officeDocument/2006/relationships/font" Target="fonts/HelveticaNeue-regular.fntdata"/><Relationship Id="rId104" Type="http://schemas.openxmlformats.org/officeDocument/2006/relationships/font" Target="fonts/DidactGothic-regular.fntdata"/><Relationship Id="rId109" Type="http://schemas.openxmlformats.org/officeDocument/2006/relationships/font" Target="fonts/HelveticaNeueLight-regular.fntdata"/><Relationship Id="rId108" Type="http://schemas.openxmlformats.org/officeDocument/2006/relationships/font" Target="fonts/HelveticaNeue-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atoLight-boldItalic.fntdata"/><Relationship Id="rId102" Type="http://schemas.openxmlformats.org/officeDocument/2006/relationships/font" Target="fonts/LatoLight-italic.fntdata"/><Relationship Id="rId101" Type="http://schemas.openxmlformats.org/officeDocument/2006/relationships/font" Target="fonts/LatoLight-bold.fntdata"/><Relationship Id="rId100" Type="http://schemas.openxmlformats.org/officeDocument/2006/relationships/font" Target="fonts/LatoLigh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boldItalic.fntdata"/><Relationship Id="rId94" Type="http://schemas.openxmlformats.org/officeDocument/2006/relationships/font" Target="fonts/Lato-italic.fntdata"/><Relationship Id="rId97" Type="http://schemas.openxmlformats.org/officeDocument/2006/relationships/font" Target="fonts/TitilliumWeb-bold.fntdata"/><Relationship Id="rId96" Type="http://schemas.openxmlformats.org/officeDocument/2006/relationships/font" Target="fonts/TitilliumWeb-regular.fntdata"/><Relationship Id="rId11" Type="http://schemas.openxmlformats.org/officeDocument/2006/relationships/slide" Target="slides/slide5.xml"/><Relationship Id="rId99" Type="http://schemas.openxmlformats.org/officeDocument/2006/relationships/font" Target="fonts/TitilliumWeb-boldItalic.fntdata"/><Relationship Id="rId10" Type="http://schemas.openxmlformats.org/officeDocument/2006/relationships/slide" Target="slides/slide4.xml"/><Relationship Id="rId98" Type="http://schemas.openxmlformats.org/officeDocument/2006/relationships/font" Target="fonts/TitilliumWeb-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nton-regular.fntdata"/><Relationship Id="rId90" Type="http://schemas.openxmlformats.org/officeDocument/2006/relationships/slide" Target="slides/slide84.xml"/><Relationship Id="rId93" Type="http://schemas.openxmlformats.org/officeDocument/2006/relationships/font" Target="fonts/Lato-bold.fntdata"/><Relationship Id="rId92" Type="http://schemas.openxmlformats.org/officeDocument/2006/relationships/font" Target="fonts/Lato-regular.fntdata"/><Relationship Id="rId15" Type="http://schemas.openxmlformats.org/officeDocument/2006/relationships/slide" Target="slides/slide9.xml"/><Relationship Id="rId110" Type="http://schemas.openxmlformats.org/officeDocument/2006/relationships/font" Target="fonts/HelveticaNeueLight-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HelveticaNeueLight-boldItalic.fntdata"/><Relationship Id="rId111" Type="http://schemas.openxmlformats.org/officeDocument/2006/relationships/font" Target="fonts/HelveticaNeue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ukeout.github.io/"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73144c7c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73144c7c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8eb91b563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e8eb91b563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8eb91b563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e8eb91b563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087a1aa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2087a1aa6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087a1aa6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2087a1aa64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087a1aa6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2087a1aa6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s" sz="1200">
                <a:solidFill>
                  <a:schemeClr val="dk1"/>
                </a:solidFill>
                <a:latin typeface="Didact Gothic"/>
                <a:ea typeface="Didact Gothic"/>
                <a:cs typeface="Didact Gothic"/>
                <a:sym typeface="Didact Gothic"/>
              </a:rPr>
              <a:t>CSS: lenguaje web para aplicar formato visual (color, tamaño, separación y ubicación) al HTML.</a:t>
            </a:r>
            <a:r>
              <a:rPr lang="es" sz="1200">
                <a:solidFill>
                  <a:schemeClr val="dk1"/>
                </a:solidFill>
                <a:latin typeface="Didact Gothic"/>
                <a:ea typeface="Didact Gothic"/>
                <a:cs typeface="Didact Gothic"/>
                <a:sym typeface="Didact Gothic"/>
              </a:rPr>
              <a:t> CSS puede hacer un texto más grande, negrita o itálica, pero no reemplaza los strong, em y h1. Su objetivo es separar la semántica y estructura (el HTML) del formato con que se pretende mostrar. Sí, </a:t>
            </a:r>
            <a:r>
              <a:rPr b="1" lang="es" sz="1200">
                <a:solidFill>
                  <a:schemeClr val="dk1"/>
                </a:solidFill>
                <a:latin typeface="Didact Gothic"/>
                <a:ea typeface="Didact Gothic"/>
                <a:cs typeface="Didact Gothic"/>
                <a:sym typeface="Didact Gothic"/>
              </a:rPr>
              <a:t>con CSS podés cambiar por completo el aspecto de cualquier etiqueta HTML</a:t>
            </a:r>
            <a:r>
              <a:rPr lang="es" sz="1200">
                <a:solidFill>
                  <a:schemeClr val="dk1"/>
                </a:solidFill>
                <a:latin typeface="Didact Gothic"/>
                <a:ea typeface="Didact Gothic"/>
                <a:cs typeface="Didact Gothic"/>
                <a:sym typeface="Didact Gothic"/>
              </a:rPr>
              <a:t>. </a:t>
            </a:r>
            <a:endParaRPr sz="1200">
              <a:solidFill>
                <a:schemeClr val="dk1"/>
              </a:solidFill>
              <a:latin typeface="Didact Gothic"/>
              <a:ea typeface="Didact Gothic"/>
              <a:cs typeface="Didact Gothic"/>
              <a:sym typeface="Didact Gothic"/>
            </a:endParaRPr>
          </a:p>
          <a:p>
            <a:pPr indent="0" lvl="0" marL="0" rtl="0" algn="just">
              <a:lnSpc>
                <a:spcPct val="150000"/>
              </a:lnSpc>
              <a:spcBef>
                <a:spcPts val="110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087a1aa6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12087a1aa6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087a1aa6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2087a1aa64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087a1aa6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2087a1aa64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087a1aa6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2087a1aa64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087a1aa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2087a1aa64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8eb91b56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8eb91b56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087a1aa6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2087a1aa64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087a1aa6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2087a1aa6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087a1aa6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2087a1aa64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087a1aa6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12087a1aa64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087a1aa6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2087a1aa64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087a1aa6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2087a1aa64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894a17b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894a17b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087a1aa6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087a1aa6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087a1aa6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2087a1aa64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087a1aa6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2087a1aa64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8eb91b56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8eb91b56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087a1aa6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2087a1aa64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087a1aa6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2087a1aa64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087a1aa6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2087a1aa64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087a1aa6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2087a1aa64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087a1aa6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2087a1aa64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087a1aa6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2087a1aa64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087a1aa6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2087a1aa64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Un juego para compartir y poder practicar los selectores: </a:t>
            </a:r>
            <a:r>
              <a:rPr lang="es" u="sng">
                <a:solidFill>
                  <a:schemeClr val="hlink"/>
                </a:solidFill>
                <a:hlinkClick r:id="rId2"/>
              </a:rPr>
              <a:t>http://flukeout.github.io/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087a1aa6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2087a1aa64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087a1aa6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2087a1aa64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087a1aa6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2087a1aa64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8eb91b56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8eb91b56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087a1aa64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2087a1aa64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087a1aa6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2087a1aa64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087a1aa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2087a1aa64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087a1aa6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2087a1aa64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087a1aa6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087a1aa6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087a1aa6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2087a1aa64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087a1aa6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087a1aa6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087a1aa6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087a1aa6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087a1aa6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2087a1aa64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087a1aa6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2087a1aa64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8eb91b563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e8eb91b563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087a1aa6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2087a1aa64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087a1aa6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087a1aa6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087a1aa6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2087a1aa6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087a1aa6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087a1aa6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087a1aa64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2087a1aa6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087a1aa64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087a1aa64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087a1aa6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2087a1aa6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087a1aa64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087a1aa64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087a1aa64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087a1aa64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2087a1aa6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2087a1aa6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8eb91b56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e8eb91b563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087a1aa64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2087a1aa64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087a1aa64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087a1aa6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087a1aa64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087a1aa64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2087a1aa64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2087a1aa64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087a1aa6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087a1aa64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2087a1aa64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2087a1aa64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087a1aa64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2087a1aa64_0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2087a1aa6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2087a1aa6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087a1aa6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2087a1aa64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087a1aa64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2087a1aa64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8eb91b563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e8eb91b563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087a1aa6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2087a1aa6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2087a1aa64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2087a1aa64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087a1aa64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2087a1aa64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087a1aa64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087a1aa64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087a1aa64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087a1aa64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2087a1aa64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12087a1aa64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2087a1aa6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2087a1aa64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2087a1aa64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2087a1aa64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2087a1aa64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2087a1aa64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087a1aa64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2087a1aa64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8eb91b563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8eb91b563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2087a1aa64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2087a1aa64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087a1aa64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2087a1aa64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2087a1aa64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2087a1aa64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3894a17b6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13894a17b6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2087a1aa64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12087a1aa64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8eb91b563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e8eb91b563_0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745800"/>
          </a:xfrm>
          <a:prstGeom prst="rect">
            <a:avLst/>
          </a:prstGeom>
          <a:solidFill>
            <a:srgbClr val="FF0040">
              <a:alpha val="8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79000" y="1920450"/>
            <a:ext cx="54300" cy="119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 name="Google Shape;12;p2"/>
          <p:cNvSpPr txBox="1"/>
          <p:nvPr>
            <p:ph type="ctrTitle"/>
          </p:nvPr>
        </p:nvSpPr>
        <p:spPr>
          <a:xfrm>
            <a:off x="685800" y="1915625"/>
            <a:ext cx="5412300" cy="115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_1_1">
    <p:spTree>
      <p:nvGrpSpPr>
        <p:cNvPr id="61" name="Shape 61"/>
        <p:cNvGrpSpPr/>
        <p:nvPr/>
      </p:nvGrpSpPr>
      <p:grpSpPr>
        <a:xfrm>
          <a:off x="0" y="0"/>
          <a:ext cx="0" cy="0"/>
          <a:chOff x="0" y="0"/>
          <a:chExt cx="0" cy="0"/>
        </a:xfrm>
      </p:grpSpPr>
      <p:sp>
        <p:nvSpPr>
          <p:cNvPr id="62" name="Google Shape;62;p11"/>
          <p:cNvSpPr/>
          <p:nvPr/>
        </p:nvSpPr>
        <p:spPr>
          <a:xfrm>
            <a:off x="0" y="0"/>
            <a:ext cx="2292000" cy="5143500"/>
          </a:xfrm>
          <a:prstGeom prst="rect">
            <a:avLst/>
          </a:prstGeom>
          <a:solidFill>
            <a:srgbClr val="FF0040">
              <a:alpha val="8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2"/>
          <p:cNvSpPr txBox="1"/>
          <p:nvPr>
            <p:ph idx="1" type="body"/>
          </p:nvPr>
        </p:nvSpPr>
        <p:spPr>
          <a:xfrm>
            <a:off x="633300" y="4285675"/>
            <a:ext cx="8053500" cy="5196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400"/>
              <a:buNone/>
              <a:defRPr sz="1400"/>
            </a:lvl1pPr>
          </a:lstStyle>
          <a:p/>
        </p:txBody>
      </p:sp>
      <p:sp>
        <p:nvSpPr>
          <p:cNvPr id="66" name="Google Shape;66;p12"/>
          <p:cNvSpPr/>
          <p:nvPr/>
        </p:nvSpPr>
        <p:spPr>
          <a:xfrm>
            <a:off x="579000" y="44679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13"/>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spTree>
      <p:nvGrpSpPr>
        <p:cNvPr id="72" name="Shape 72"/>
        <p:cNvGrpSpPr/>
        <p:nvPr/>
      </p:nvGrpSpPr>
      <p:grpSpPr>
        <a:xfrm>
          <a:off x="0" y="0"/>
          <a:ext cx="0" cy="0"/>
          <a:chOff x="0" y="0"/>
          <a:chExt cx="0" cy="0"/>
        </a:xfrm>
      </p:grpSpPr>
      <p:sp>
        <p:nvSpPr>
          <p:cNvPr id="73" name="Google Shape;73;p14"/>
          <p:cNvSpPr/>
          <p:nvPr/>
        </p:nvSpPr>
        <p:spPr>
          <a:xfrm>
            <a:off x="0" y="0"/>
            <a:ext cx="9144000" cy="25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lt2"/>
        </a:solidFill>
      </p:bgPr>
    </p:bg>
    <p:spTree>
      <p:nvGrpSpPr>
        <p:cNvPr id="75" name="Shape 75"/>
        <p:cNvGrpSpPr/>
        <p:nvPr/>
      </p:nvGrpSpPr>
      <p:grpSpPr>
        <a:xfrm>
          <a:off x="0" y="0"/>
          <a:ext cx="0" cy="0"/>
          <a:chOff x="0" y="0"/>
          <a:chExt cx="0" cy="0"/>
        </a:xfrm>
      </p:grpSpPr>
      <p:sp>
        <p:nvSpPr>
          <p:cNvPr id="76" name="Google Shape;76;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5"/>
          <p:cNvGrpSpPr/>
          <p:nvPr/>
        </p:nvGrpSpPr>
        <p:grpSpPr>
          <a:xfrm>
            <a:off x="830392" y="1191256"/>
            <a:ext cx="745763" cy="45826"/>
            <a:chOff x="4580561" y="2589004"/>
            <a:chExt cx="1064464" cy="25200"/>
          </a:xfrm>
        </p:grpSpPr>
        <p:sp>
          <p:nvSpPr>
            <p:cNvPr id="78" name="Google Shape;78;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81" name="Google Shape;81;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2" name="Google Shape;82;p15"/>
          <p:cNvSpPr txBox="1"/>
          <p:nvPr>
            <p:ph idx="12" type="sldNum"/>
          </p:nvPr>
        </p:nvSpPr>
        <p:spPr>
          <a:xfrm>
            <a:off x="853630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83" name="Shape 83"/>
        <p:cNvGrpSpPr/>
        <p:nvPr/>
      </p:nvGrpSpPr>
      <p:grpSpPr>
        <a:xfrm>
          <a:off x="0" y="0"/>
          <a:ext cx="0" cy="0"/>
          <a:chOff x="0" y="0"/>
          <a:chExt cx="0" cy="0"/>
        </a:xfrm>
      </p:grpSpPr>
      <p:sp>
        <p:nvSpPr>
          <p:cNvPr id="84" name="Google Shape;84;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Google Shape;85;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6" name="Google Shape;86;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0" y="0"/>
            <a:ext cx="9144000" cy="374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579000" y="1722000"/>
            <a:ext cx="54300" cy="136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 name="Google Shape;16;p3"/>
          <p:cNvSpPr txBox="1"/>
          <p:nvPr>
            <p:ph type="ctrTitle"/>
          </p:nvPr>
        </p:nvSpPr>
        <p:spPr>
          <a:xfrm>
            <a:off x="826350" y="1519225"/>
            <a:ext cx="46383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7" name="Google Shape;17;p3"/>
          <p:cNvSpPr txBox="1"/>
          <p:nvPr>
            <p:ph idx="1" type="subTitle"/>
          </p:nvPr>
        </p:nvSpPr>
        <p:spPr>
          <a:xfrm>
            <a:off x="826350" y="2763850"/>
            <a:ext cx="76320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a:solidFill>
                  <a:srgbClr val="000000"/>
                </a:solidFill>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sp>
        <p:nvSpPr>
          <p:cNvPr id="18" name="Google Shape;18;p3"/>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0" y="-9750"/>
            <a:ext cx="77268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1261050" y="1058150"/>
            <a:ext cx="5404500" cy="2744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rtl="0">
              <a:spcBef>
                <a:spcPts val="0"/>
              </a:spcBef>
              <a:spcAft>
                <a:spcPts val="0"/>
              </a:spcAft>
              <a:buClr>
                <a:srgbClr val="FFFFFF"/>
              </a:buClr>
              <a:buSzPts val="3000"/>
              <a:buChar char="▹"/>
              <a:defRPr i="1" sz="3000">
                <a:solidFill>
                  <a:srgbClr val="FFFFFF"/>
                </a:solidFill>
              </a:defRPr>
            </a:lvl9pPr>
          </a:lstStyle>
          <a:p/>
        </p:txBody>
      </p:sp>
      <p:sp>
        <p:nvSpPr>
          <p:cNvPr id="22" name="Google Shape;22;p4"/>
          <p:cNvSpPr txBox="1"/>
          <p:nvPr/>
        </p:nvSpPr>
        <p:spPr>
          <a:xfrm>
            <a:off x="439873" y="74234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600">
                <a:solidFill>
                  <a:srgbClr val="FFFFFF"/>
                </a:solidFill>
              </a:rPr>
              <a:t>“</a:t>
            </a:r>
            <a:endParaRPr b="1" sz="9600">
              <a:solidFill>
                <a:srgbClr val="FFFFFF"/>
              </a:solidFill>
            </a:endParaRPr>
          </a:p>
        </p:txBody>
      </p:sp>
      <p:sp>
        <p:nvSpPr>
          <p:cNvPr id="23" name="Google Shape;23;p4"/>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6" name="Google Shape;26;p5"/>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7" name="Google Shape;27;p5"/>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 name="Google Shape;32;p6"/>
          <p:cNvSpPr txBox="1"/>
          <p:nvPr>
            <p:ph idx="1" type="body"/>
          </p:nvPr>
        </p:nvSpPr>
        <p:spPr>
          <a:xfrm>
            <a:off x="844425" y="1584700"/>
            <a:ext cx="3267300" cy="3219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3" name="Google Shape;33;p6"/>
          <p:cNvSpPr txBox="1"/>
          <p:nvPr>
            <p:ph idx="2" type="body"/>
          </p:nvPr>
        </p:nvSpPr>
        <p:spPr>
          <a:xfrm>
            <a:off x="4308498" y="1584700"/>
            <a:ext cx="3267300" cy="3219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4" name="Google Shape;34;p6"/>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7" name="Shape 37"/>
        <p:cNvGrpSpPr/>
        <p:nvPr/>
      </p:nvGrpSpPr>
      <p:grpSpPr>
        <a:xfrm>
          <a:off x="0" y="0"/>
          <a:ext cx="0" cy="0"/>
          <a:chOff x="0" y="0"/>
          <a:chExt cx="0" cy="0"/>
        </a:xfrm>
      </p:grpSpPr>
      <p:sp>
        <p:nvSpPr>
          <p:cNvPr id="38" name="Google Shape;38;p7"/>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9" name="Google Shape;39;p7"/>
          <p:cNvSpPr txBox="1"/>
          <p:nvPr>
            <p:ph idx="1" type="body"/>
          </p:nvPr>
        </p:nvSpPr>
        <p:spPr>
          <a:xfrm>
            <a:off x="844425"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0" name="Google Shape;40;p7"/>
          <p:cNvSpPr txBox="1"/>
          <p:nvPr>
            <p:ph idx="2" type="body"/>
          </p:nvPr>
        </p:nvSpPr>
        <p:spPr>
          <a:xfrm>
            <a:off x="321728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1" name="Google Shape;41;p7"/>
          <p:cNvSpPr txBox="1"/>
          <p:nvPr>
            <p:ph idx="3" type="body"/>
          </p:nvPr>
        </p:nvSpPr>
        <p:spPr>
          <a:xfrm>
            <a:off x="559014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2" name="Google Shape;42;p7"/>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7" name="Google Shape;47;p8"/>
          <p:cNvSpPr/>
          <p:nvPr/>
        </p:nvSpPr>
        <p:spPr>
          <a:xfrm>
            <a:off x="579000" y="579000"/>
            <a:ext cx="54300" cy="67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9089700" y="0"/>
            <a:ext cx="54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color">
  <p:cSld name="TITLE_ONLY_1">
    <p:spTree>
      <p:nvGrpSpPr>
        <p:cNvPr id="50" name="Shape 50"/>
        <p:cNvGrpSpPr/>
        <p:nvPr/>
      </p:nvGrpSpPr>
      <p:grpSpPr>
        <a:xfrm>
          <a:off x="0" y="0"/>
          <a:ext cx="0" cy="0"/>
          <a:chOff x="0" y="0"/>
          <a:chExt cx="0" cy="0"/>
        </a:xfrm>
      </p:grpSpPr>
      <p:sp>
        <p:nvSpPr>
          <p:cNvPr id="51" name="Google Shape;51;p9"/>
          <p:cNvSpPr/>
          <p:nvPr/>
        </p:nvSpPr>
        <p:spPr>
          <a:xfrm>
            <a:off x="0" y="0"/>
            <a:ext cx="9144000" cy="374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53" name="Google Shape;53;p9"/>
          <p:cNvSpPr/>
          <p:nvPr/>
        </p:nvSpPr>
        <p:spPr>
          <a:xfrm>
            <a:off x="579000" y="579000"/>
            <a:ext cx="54300" cy="67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 name="Google Shape;54;p9"/>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half">
  <p:cSld name="TITLE_ONLY_1_1">
    <p:spTree>
      <p:nvGrpSpPr>
        <p:cNvPr id="55" name="Shape 55"/>
        <p:cNvGrpSpPr/>
        <p:nvPr/>
      </p:nvGrpSpPr>
      <p:grpSpPr>
        <a:xfrm>
          <a:off x="0" y="0"/>
          <a:ext cx="0" cy="0"/>
          <a:chOff x="0" y="0"/>
          <a:chExt cx="0" cy="0"/>
        </a:xfrm>
      </p:grpSpPr>
      <p:sp>
        <p:nvSpPr>
          <p:cNvPr id="56" name="Google Shape;56;p10"/>
          <p:cNvSpPr/>
          <p:nvPr/>
        </p:nvSpPr>
        <p:spPr>
          <a:xfrm>
            <a:off x="0" y="0"/>
            <a:ext cx="4578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58" name="Google Shape;58;p10"/>
          <p:cNvSpPr/>
          <p:nvPr/>
        </p:nvSpPr>
        <p:spPr>
          <a:xfrm>
            <a:off x="579000" y="579000"/>
            <a:ext cx="54300" cy="67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 name="Google Shape;59;p10"/>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2pPr>
            <a:lvl3pPr lvl="2"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3pPr>
            <a:lvl4pPr lvl="3"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4pPr>
            <a:lvl5pPr lvl="4"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5pPr>
            <a:lvl6pPr lvl="5"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6pPr>
            <a:lvl7pPr lvl="6"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7pPr>
            <a:lvl8pPr lvl="7"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8pPr>
            <a:lvl9pPr lvl="8" rtl="0">
              <a:spcBef>
                <a:spcPts val="0"/>
              </a:spcBef>
              <a:spcAft>
                <a:spcPts val="0"/>
              </a:spcAft>
              <a:buClr>
                <a:schemeClr val="dk1"/>
              </a:buClr>
              <a:buSzPts val="2600"/>
              <a:buFont typeface="Titillium Web"/>
              <a:buNone/>
              <a:defRPr b="1" sz="2600">
                <a:solidFill>
                  <a:schemeClr val="dk1"/>
                </a:solidFill>
                <a:latin typeface="Titillium Web"/>
                <a:ea typeface="Titillium Web"/>
                <a:cs typeface="Titillium Web"/>
                <a:sym typeface="Titillium Web"/>
              </a:defRPr>
            </a:lvl9pPr>
          </a:lstStyle>
          <a:p/>
        </p:txBody>
      </p:sp>
      <p:sp>
        <p:nvSpPr>
          <p:cNvPr id="7" name="Google Shape;7;p1"/>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chemeClr val="accent1"/>
              </a:buClr>
              <a:buSzPts val="1800"/>
              <a:buFont typeface="Titillium Web"/>
              <a:buChar char="▪"/>
              <a:defRPr sz="1800">
                <a:solidFill>
                  <a:schemeClr val="dk1"/>
                </a:solidFill>
                <a:latin typeface="Titillium Web"/>
                <a:ea typeface="Titillium Web"/>
                <a:cs typeface="Titillium Web"/>
                <a:sym typeface="Titillium Web"/>
              </a:defRPr>
            </a:lvl1pPr>
            <a:lvl2pPr indent="-342900" lvl="1" marL="914400" rtl="0">
              <a:spcBef>
                <a:spcPts val="0"/>
              </a:spcBef>
              <a:spcAft>
                <a:spcPts val="0"/>
              </a:spcAft>
              <a:buClr>
                <a:schemeClr val="accent1"/>
              </a:buClr>
              <a:buSzPts val="1800"/>
              <a:buFont typeface="Titillium Web"/>
              <a:buChar char="▫"/>
              <a:defRPr sz="1800">
                <a:solidFill>
                  <a:schemeClr val="dk1"/>
                </a:solidFill>
                <a:latin typeface="Titillium Web"/>
                <a:ea typeface="Titillium Web"/>
                <a:cs typeface="Titillium Web"/>
                <a:sym typeface="Titillium Web"/>
              </a:defRPr>
            </a:lvl2pPr>
            <a:lvl3pPr indent="-342900" lvl="2" marL="1371600" rtl="0">
              <a:spcBef>
                <a:spcPts val="0"/>
              </a:spcBef>
              <a:spcAft>
                <a:spcPts val="0"/>
              </a:spcAft>
              <a:buClr>
                <a:schemeClr val="accent1"/>
              </a:buClr>
              <a:buSzPts val="1800"/>
              <a:buFont typeface="Titillium Web"/>
              <a:buChar char="▸"/>
              <a:defRPr sz="1800">
                <a:solidFill>
                  <a:schemeClr val="dk1"/>
                </a:solidFill>
                <a:latin typeface="Titillium Web"/>
                <a:ea typeface="Titillium Web"/>
                <a:cs typeface="Titillium Web"/>
                <a:sym typeface="Titillium Web"/>
              </a:defRPr>
            </a:lvl3pPr>
            <a:lvl4pPr indent="-342900" lvl="3" marL="1828800" rtl="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4pPr>
            <a:lvl5pPr indent="-342900" lvl="4" marL="2286000" rtl="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5pPr>
            <a:lvl6pPr indent="-342900" lvl="5" marL="2743200" rtl="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6pPr>
            <a:lvl7pPr indent="-342900" lvl="6" marL="3200400" rtl="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7pPr>
            <a:lvl8pPr indent="-342900" lvl="7" marL="3657600" rtl="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8pPr>
            <a:lvl9pPr indent="-342900" lvl="8" marL="4114800" rtl="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b="1" sz="1200">
                <a:solidFill>
                  <a:schemeClr val="accent1"/>
                </a:solidFill>
                <a:latin typeface="Titillium Web"/>
                <a:ea typeface="Titillium Web"/>
                <a:cs typeface="Titillium Web"/>
                <a:sym typeface="Titillium Web"/>
              </a:defRPr>
            </a:lvl1pPr>
            <a:lvl2pPr lvl="1" rtl="0" algn="r">
              <a:buNone/>
              <a:defRPr b="1" sz="1200">
                <a:solidFill>
                  <a:schemeClr val="accent1"/>
                </a:solidFill>
                <a:latin typeface="Titillium Web"/>
                <a:ea typeface="Titillium Web"/>
                <a:cs typeface="Titillium Web"/>
                <a:sym typeface="Titillium Web"/>
              </a:defRPr>
            </a:lvl2pPr>
            <a:lvl3pPr lvl="2" rtl="0" algn="r">
              <a:buNone/>
              <a:defRPr b="1" sz="1200">
                <a:solidFill>
                  <a:schemeClr val="accent1"/>
                </a:solidFill>
                <a:latin typeface="Titillium Web"/>
                <a:ea typeface="Titillium Web"/>
                <a:cs typeface="Titillium Web"/>
                <a:sym typeface="Titillium Web"/>
              </a:defRPr>
            </a:lvl3pPr>
            <a:lvl4pPr lvl="3" rtl="0" algn="r">
              <a:buNone/>
              <a:defRPr b="1" sz="1200">
                <a:solidFill>
                  <a:schemeClr val="accent1"/>
                </a:solidFill>
                <a:latin typeface="Titillium Web"/>
                <a:ea typeface="Titillium Web"/>
                <a:cs typeface="Titillium Web"/>
                <a:sym typeface="Titillium Web"/>
              </a:defRPr>
            </a:lvl4pPr>
            <a:lvl5pPr lvl="4" rtl="0" algn="r">
              <a:buNone/>
              <a:defRPr b="1" sz="1200">
                <a:solidFill>
                  <a:schemeClr val="accent1"/>
                </a:solidFill>
                <a:latin typeface="Titillium Web"/>
                <a:ea typeface="Titillium Web"/>
                <a:cs typeface="Titillium Web"/>
                <a:sym typeface="Titillium Web"/>
              </a:defRPr>
            </a:lvl5pPr>
            <a:lvl6pPr lvl="5" rtl="0" algn="r">
              <a:buNone/>
              <a:defRPr b="1" sz="1200">
                <a:solidFill>
                  <a:schemeClr val="accent1"/>
                </a:solidFill>
                <a:latin typeface="Titillium Web"/>
                <a:ea typeface="Titillium Web"/>
                <a:cs typeface="Titillium Web"/>
                <a:sym typeface="Titillium Web"/>
              </a:defRPr>
            </a:lvl6pPr>
            <a:lvl7pPr lvl="6" rtl="0" algn="r">
              <a:buNone/>
              <a:defRPr b="1" sz="1200">
                <a:solidFill>
                  <a:schemeClr val="accent1"/>
                </a:solidFill>
                <a:latin typeface="Titillium Web"/>
                <a:ea typeface="Titillium Web"/>
                <a:cs typeface="Titillium Web"/>
                <a:sym typeface="Titillium Web"/>
              </a:defRPr>
            </a:lvl7pPr>
            <a:lvl8pPr lvl="7" rtl="0" algn="r">
              <a:buNone/>
              <a:defRPr b="1" sz="1200">
                <a:solidFill>
                  <a:schemeClr val="accent1"/>
                </a:solidFill>
                <a:latin typeface="Titillium Web"/>
                <a:ea typeface="Titillium Web"/>
                <a:cs typeface="Titillium Web"/>
                <a:sym typeface="Titillium Web"/>
              </a:defRPr>
            </a:lvl8pPr>
            <a:lvl9pPr lvl="8" rtl="0" algn="r">
              <a:buNone/>
              <a:defRPr b="1" sz="1200">
                <a:solidFill>
                  <a:schemeClr val="accent1"/>
                </a:solidFill>
                <a:latin typeface="Titillium Web"/>
                <a:ea typeface="Titillium Web"/>
                <a:cs typeface="Titillium Web"/>
                <a:sym typeface="Titillium Web"/>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developer.mozilla.org/es/docs/Web/CSS/Referencia_CS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google.com/search?q=color+picker&amp;oq=color+picker&amp;aqs=chrome..69i57.1396j0j7&amp;sourceid=chrome&amp;ie=UTF-8" TargetMode="External"/><Relationship Id="rId4" Type="http://schemas.openxmlformats.org/officeDocument/2006/relationships/hyperlink" Target="https://www.w3schools.com/colors/colors_picker.asp" TargetMode="External"/><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www.w3schools.com/colors/colors_names.as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hyperlink" Target="https://www.w3schools.com/css/tryit.asp?filename=trycss_list-style-type_al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hyperlink" Target="https://www.cssfontstack.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hyperlink" Target="https://www.w3schools.com/cssref/playit.asp?filename=playcss_background-repeat" TargetMode="External"/><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hyperlink" Target="https://www.w3schools.com/cssref/playit.asp?filename=playcss_background-position&amp;preval=50%25%2050%25" TargetMode="Externa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hyperlink" Target="https://www.w3schools.com/cssref/playit.asp?filename=playcss_background-size&amp;preval=auto" TargetMode="External"/><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s://www.programandoamedianoche.com/2018/01/como-funcionan-las-unidades-de-medida-vh-vw-vmin-y-vmax/#:~:text=Viewport%20Width%20(vw),ancho%20de%20%C3%A1rea%20de%20visualizaci%C3%B3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32.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fonts.google.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hyperlink" Target="https://fonts.google.co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mozilla.org/es/docs/Web/HTML/Elementos_en_l%C3%ADnea#Elementos" TargetMode="External"/><Relationship Id="rId4" Type="http://schemas.openxmlformats.org/officeDocument/2006/relationships/hyperlink" Target="https://developer.mozilla.org/es/docs/Web/HTML/Block-level_elements#Elemento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www.geeksforgeeks.org/css-display-property/"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hyperlink" Target="https://www.w3schools.com/css/tryit.asp?filename=trycss_inline-block_span1"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hyperlink" Target="https://francescricart.com/elementos-en-linea-elementos-bloque-elementos-inline-block/#segundo"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hyperlink" Target="https://fonts.google.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ctrTitle"/>
          </p:nvPr>
        </p:nvSpPr>
        <p:spPr>
          <a:xfrm>
            <a:off x="1077275" y="1991850"/>
            <a:ext cx="54123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Lato"/>
                <a:ea typeface="Lato"/>
                <a:cs typeface="Lato"/>
                <a:sym typeface="Lato"/>
              </a:rPr>
              <a:t>Clase 3</a:t>
            </a:r>
            <a:r>
              <a:rPr lang="es" sz="3000">
                <a:latin typeface="Lato"/>
                <a:ea typeface="Lato"/>
                <a:cs typeface="Lato"/>
                <a:sym typeface="Lato"/>
              </a:rPr>
              <a:t>. Introducción a CSS</a:t>
            </a:r>
            <a:endParaRPr sz="3000">
              <a:latin typeface="Lato"/>
              <a:ea typeface="Lato"/>
              <a:cs typeface="Lato"/>
              <a:sym typeface="Lato"/>
            </a:endParaRPr>
          </a:p>
          <a:p>
            <a:pPr indent="0" lvl="0" marL="0" rtl="0" algn="ctr">
              <a:lnSpc>
                <a:spcPct val="150000"/>
              </a:lnSpc>
              <a:spcBef>
                <a:spcPts val="0"/>
              </a:spcBef>
              <a:spcAft>
                <a:spcPts val="0"/>
              </a:spcAft>
              <a:buNone/>
            </a:pPr>
            <a:r>
              <a:t/>
            </a:r>
            <a:endParaRPr sz="2500">
              <a:solidFill>
                <a:srgbClr val="121212"/>
              </a:solidFill>
              <a:latin typeface="Helvetica Neue"/>
              <a:ea typeface="Helvetica Neue"/>
              <a:cs typeface="Helvetica Neue"/>
              <a:sym typeface="Helvetica Neue"/>
            </a:endParaRPr>
          </a:p>
          <a:p>
            <a:pPr indent="0" lvl="0" marL="0" rtl="0" algn="l">
              <a:spcBef>
                <a:spcPts val="0"/>
              </a:spcBef>
              <a:spcAft>
                <a:spcPts val="0"/>
              </a:spcAft>
              <a:buNone/>
            </a:pPr>
            <a:r>
              <a:t/>
            </a:r>
            <a:endParaRPr sz="3066">
              <a:latin typeface="Didact Gothic"/>
              <a:ea typeface="Didact Gothic"/>
              <a:cs typeface="Didact Gothic"/>
              <a:sym typeface="Didact Gothic"/>
            </a:endParaRPr>
          </a:p>
        </p:txBody>
      </p:sp>
      <p:sp>
        <p:nvSpPr>
          <p:cNvPr id="92" name="Google Shape;92;p17"/>
          <p:cNvSpPr txBox="1"/>
          <p:nvPr/>
        </p:nvSpPr>
        <p:spPr>
          <a:xfrm>
            <a:off x="964925" y="3336325"/>
            <a:ext cx="5637000" cy="7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2000"/>
              <a:buFont typeface="Arial"/>
              <a:buNone/>
            </a:pPr>
            <a:r>
              <a:rPr b="1" lang="es" sz="1500">
                <a:solidFill>
                  <a:schemeClr val="dk2"/>
                </a:solidFill>
                <a:latin typeface="Lato"/>
                <a:ea typeface="Lato"/>
                <a:cs typeface="Lato"/>
                <a:sym typeface="Lato"/>
              </a:rPr>
              <a:t> </a:t>
            </a:r>
            <a:r>
              <a:rPr lang="es" sz="1500">
                <a:solidFill>
                  <a:schemeClr val="dk2"/>
                </a:solidFill>
                <a:latin typeface="Lato Light"/>
                <a:ea typeface="Lato Light"/>
                <a:cs typeface="Lato Light"/>
                <a:sym typeface="Lato Light"/>
              </a:rPr>
              <a:t> </a:t>
            </a:r>
            <a:r>
              <a:rPr b="1" lang="es" sz="1500">
                <a:solidFill>
                  <a:schemeClr val="dk2"/>
                </a:solidFill>
                <a:latin typeface="Lato"/>
                <a:ea typeface="Lato"/>
                <a:cs typeface="Lato"/>
                <a:sym typeface="Lato"/>
              </a:rPr>
              <a:t>Programador Web Inicial - Diplomatura Full Stack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graphicFrame>
        <p:nvGraphicFramePr>
          <p:cNvPr id="150" name="Google Shape;150;p26"/>
          <p:cNvGraphicFramePr/>
          <p:nvPr/>
        </p:nvGraphicFramePr>
        <p:xfrm>
          <a:off x="1776363" y="2231388"/>
          <a:ext cx="3000000" cy="3000000"/>
        </p:xfrm>
        <a:graphic>
          <a:graphicData uri="http://schemas.openxmlformats.org/drawingml/2006/table">
            <a:tbl>
              <a:tblPr>
                <a:noFill/>
                <a:tableStyleId>{097FEA1D-6A02-4511-A8E2-167D316694B2}</a:tableStyleId>
              </a:tblPr>
              <a:tblGrid>
                <a:gridCol w="6688450"/>
              </a:tblGrid>
              <a:tr h="87347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"contacto.html#formulario"</a:t>
                      </a:r>
                      <a:r>
                        <a:rPr lang="es" sz="1400" u="none" cap="none" strike="noStrike">
                          <a:solidFill>
                            <a:srgbClr val="D9D9D9"/>
                          </a:solidFill>
                          <a:latin typeface="Didact Gothic"/>
                          <a:ea typeface="Didact Gothic"/>
                          <a:cs typeface="Didact Gothic"/>
                          <a:sym typeface="Didact Gothic"/>
                        </a:rPr>
                        <a:t>&gt;Formulario de contacto&lt;/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8734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51" name="Google Shape;151;p26"/>
          <p:cNvSpPr txBox="1"/>
          <p:nvPr/>
        </p:nvSpPr>
        <p:spPr>
          <a:xfrm>
            <a:off x="778649" y="1409575"/>
            <a:ext cx="7586700" cy="406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También puedes usar como destino una sección específica una página distinta:</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nvSpPr>
        <p:spPr>
          <a:xfrm>
            <a:off x="876425" y="1144325"/>
            <a:ext cx="7267800" cy="8847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Clr>
                <a:schemeClr val="dk1"/>
              </a:buClr>
              <a:buSzPts val="1100"/>
              <a:buFont typeface="Arial"/>
              <a:buNone/>
            </a:pPr>
            <a:r>
              <a:rPr b="0" i="0" lang="es" sz="1800" u="none" cap="none" strike="noStrike">
                <a:latin typeface="Helvetica Neue Light"/>
                <a:ea typeface="Helvetica Neue Light"/>
                <a:cs typeface="Helvetica Neue Light"/>
                <a:sym typeface="Helvetica Neue Light"/>
              </a:rPr>
              <a:t>Crea un formulario de contacto como indica la imagen a continuación, usando los códigos vistos anteriormente. </a:t>
            </a:r>
            <a:endParaRPr b="0" i="0" sz="2200" u="none" cap="none" strike="noStrike">
              <a:highlight>
                <a:schemeClr val="lt1"/>
              </a:highlight>
              <a:latin typeface="Helvetica Neue Light"/>
              <a:ea typeface="Helvetica Neue Light"/>
              <a:cs typeface="Helvetica Neue Light"/>
              <a:sym typeface="Helvetica Neue Light"/>
            </a:endParaRPr>
          </a:p>
        </p:txBody>
      </p:sp>
      <p:pic>
        <p:nvPicPr>
          <p:cNvPr id="157" name="Google Shape;157;p27"/>
          <p:cNvPicPr preferRelativeResize="0"/>
          <p:nvPr/>
        </p:nvPicPr>
        <p:blipFill rotWithShape="1">
          <a:blip r:embed="rId3">
            <a:alphaModFix/>
          </a:blip>
          <a:srcRect b="0" l="0" r="0" t="0"/>
          <a:stretch/>
        </p:blipFill>
        <p:spPr>
          <a:xfrm>
            <a:off x="3167152" y="2318900"/>
            <a:ext cx="2686334" cy="2281525"/>
          </a:xfrm>
          <a:prstGeom prst="rect">
            <a:avLst/>
          </a:prstGeom>
          <a:noFill/>
          <a:ln>
            <a:noFill/>
          </a:ln>
        </p:spPr>
      </p:pic>
      <p:sp>
        <p:nvSpPr>
          <p:cNvPr id="158" name="Google Shape;158;p27"/>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lang="es" sz="3200" u="none" cap="none" strike="noStrike">
                <a:solidFill>
                  <a:srgbClr val="000000"/>
                </a:solidFill>
                <a:latin typeface="Didact Gothic"/>
                <a:ea typeface="Didact Gothic"/>
                <a:cs typeface="Didact Gothic"/>
                <a:sym typeface="Didact Gothic"/>
              </a:rPr>
              <a:t>¡A PRACTICAR!</a:t>
            </a:r>
            <a:endParaRPr b="1" sz="3200" u="none" cap="none" strike="noStrike">
              <a:solidFill>
                <a:srgbClr val="000000"/>
              </a:solidFill>
              <a:latin typeface="Didact Gothic"/>
              <a:ea typeface="Didact Gothic"/>
              <a:cs typeface="Didact Gothic"/>
              <a:sym typeface="Didact Gothic"/>
            </a:endParaRPr>
          </a:p>
        </p:txBody>
      </p:sp>
      <p:sp>
        <p:nvSpPr>
          <p:cNvPr id="159" name="Google Shape;159;p27"/>
          <p:cNvSpPr/>
          <p:nvPr/>
        </p:nvSpPr>
        <p:spPr>
          <a:xfrm>
            <a:off x="3273800" y="2538750"/>
            <a:ext cx="2380500" cy="407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txBox="1"/>
          <p:nvPr/>
        </p:nvSpPr>
        <p:spPr>
          <a:xfrm>
            <a:off x="3304538" y="2572950"/>
            <a:ext cx="2319000" cy="33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Times New Roman"/>
                <a:ea typeface="Times New Roman"/>
                <a:cs typeface="Times New Roman"/>
                <a:sym typeface="Times New Roman"/>
              </a:rPr>
              <a:t>Completa el siguiente formulario.</a:t>
            </a:r>
            <a:endParaRPr sz="1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sz="3400">
              <a:solidFill>
                <a:srgbClr val="121212"/>
              </a:solidFill>
              <a:latin typeface="Lato"/>
              <a:ea typeface="Lato"/>
              <a:cs typeface="Lato"/>
              <a:sym typeface="Lato"/>
            </a:endParaRPr>
          </a:p>
          <a:p>
            <a:pPr indent="0" lvl="0" marL="457200" marR="0" rtl="0" algn="l">
              <a:lnSpc>
                <a:spcPct val="100000"/>
              </a:lnSpc>
              <a:spcBef>
                <a:spcPts val="0"/>
              </a:spcBef>
              <a:spcAft>
                <a:spcPts val="0"/>
              </a:spcAft>
              <a:buNone/>
            </a:pPr>
            <a:r>
              <a:t/>
            </a:r>
            <a:endParaRPr i="1" sz="3600">
              <a:solidFill>
                <a:srgbClr val="121212"/>
              </a:solidFill>
              <a:latin typeface="Anton"/>
              <a:ea typeface="Anton"/>
              <a:cs typeface="Anton"/>
              <a:sym typeface="Anton"/>
            </a:endParaRPr>
          </a:p>
        </p:txBody>
      </p:sp>
      <p:sp>
        <p:nvSpPr>
          <p:cNvPr id="166" name="Google Shape;166;p2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67" name="Google Shape;167;p28"/>
          <p:cNvSpPr txBox="1"/>
          <p:nvPr>
            <p:ph type="ctrTitle"/>
          </p:nvPr>
        </p:nvSpPr>
        <p:spPr>
          <a:xfrm>
            <a:off x="807450" y="1991850"/>
            <a:ext cx="54123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s" sz="3600">
                <a:solidFill>
                  <a:schemeClr val="lt1"/>
                </a:solidFill>
                <a:latin typeface="Lato"/>
                <a:ea typeface="Lato"/>
                <a:cs typeface="Lato"/>
                <a:sym typeface="Lato"/>
              </a:rPr>
              <a:t>CSS</a:t>
            </a:r>
            <a:r>
              <a:rPr b="0" lang="es" sz="3600">
                <a:solidFill>
                  <a:schemeClr val="lt1"/>
                </a:solidFill>
                <a:latin typeface="Anton"/>
                <a:ea typeface="Anton"/>
                <a:cs typeface="Anton"/>
                <a:sym typeface="Anton"/>
              </a:rPr>
              <a:t> </a:t>
            </a:r>
            <a:endParaRPr b="0" sz="3600">
              <a:solidFill>
                <a:schemeClr val="lt1"/>
              </a:solidFill>
              <a:latin typeface="Anton"/>
              <a:ea typeface="Anton"/>
              <a:cs typeface="Anton"/>
              <a:sym typeface="Anton"/>
            </a:endParaRPr>
          </a:p>
          <a:p>
            <a:pPr indent="0" lvl="0" marL="0" rtl="0" algn="l">
              <a:spcBef>
                <a:spcPts val="0"/>
              </a:spcBef>
              <a:spcAft>
                <a:spcPts val="0"/>
              </a:spcAft>
              <a:buClr>
                <a:schemeClr val="dk1"/>
              </a:buClr>
              <a:buSzPts val="3600"/>
              <a:buFont typeface="Arial"/>
              <a:buNone/>
            </a:pPr>
            <a:r>
              <a:rPr lang="es" sz="3400">
                <a:solidFill>
                  <a:schemeClr val="lt1"/>
                </a:solidFill>
                <a:latin typeface="Lato"/>
                <a:ea typeface="Lato"/>
                <a:cs typeface="Lato"/>
                <a:sym typeface="Lato"/>
              </a:rPr>
              <a:t>Selectores, medidas, colores, fuentes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nvSpPr>
        <p:spPr>
          <a:xfrm>
            <a:off x="1106100" y="2220525"/>
            <a:ext cx="6931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u="none" cap="none" strike="noStrike">
                <a:solidFill>
                  <a:srgbClr val="111111"/>
                </a:solidFill>
                <a:latin typeface="Lato"/>
                <a:ea typeface="Lato"/>
                <a:cs typeface="Lato"/>
                <a:sym typeface="Lato"/>
              </a:rPr>
              <a:t>BASES DE CSS</a:t>
            </a:r>
            <a:endParaRPr i="1" sz="3600" u="none" cap="none" strike="noStrike">
              <a:solidFill>
                <a:srgbClr val="11111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nvSpPr>
        <p:spPr>
          <a:xfrm>
            <a:off x="1228675" y="2075400"/>
            <a:ext cx="7239000" cy="172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0" lang="es" sz="2000" u="none" cap="none" strike="noStrike">
                <a:solidFill>
                  <a:srgbClr val="111111"/>
                </a:solidFill>
                <a:latin typeface="Helvetica Neue Light"/>
                <a:ea typeface="Helvetica Neue Light"/>
                <a:cs typeface="Helvetica Neue Light"/>
                <a:sym typeface="Helvetica Neue Light"/>
              </a:rPr>
              <a:t>CSS (Cascading Style Sheets) es un lenguaje web para aplicar formato visual (color, tamaño, separación y ubicación) al HTML. Con él puedes cambiar por completo el aspecto de cualquier etiqueta HTML. </a:t>
            </a:r>
            <a:endParaRPr b="0" i="0" sz="2000" u="none" cap="none" strike="noStrike">
              <a:solidFill>
                <a:srgbClr val="111111"/>
              </a:solidFill>
              <a:latin typeface="Helvetica Neue Light"/>
              <a:ea typeface="Helvetica Neue Light"/>
              <a:cs typeface="Helvetica Neue Light"/>
              <a:sym typeface="Helvetica Neue Light"/>
            </a:endParaRPr>
          </a:p>
        </p:txBody>
      </p:sp>
      <p:sp>
        <p:nvSpPr>
          <p:cNvPr id="178" name="Google Shape;178;p30"/>
          <p:cNvSpPr txBox="1"/>
          <p:nvPr/>
        </p:nvSpPr>
        <p:spPr>
          <a:xfrm>
            <a:off x="1451800" y="1008600"/>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s" sz="3600" u="none" cap="none" strike="noStrike">
                <a:solidFill>
                  <a:schemeClr val="dk2"/>
                </a:solidFill>
                <a:latin typeface="Lato"/>
                <a:ea typeface="Lato"/>
                <a:cs typeface="Lato"/>
                <a:sym typeface="Lato"/>
              </a:rPr>
              <a:t>PREMISAS</a:t>
            </a:r>
            <a:endParaRPr b="1" i="1" sz="3600" u="none" cap="none" strike="noStrike">
              <a:solidFill>
                <a:schemeClr val="dk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nvSpPr>
        <p:spPr>
          <a:xfrm>
            <a:off x="407050" y="565925"/>
            <a:ext cx="8177700" cy="59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600" u="none" cap="none" strike="noStrike">
                <a:solidFill>
                  <a:srgbClr val="000000"/>
                </a:solidFill>
                <a:latin typeface="Helvetica Neue Light"/>
                <a:ea typeface="Helvetica Neue Light"/>
                <a:cs typeface="Helvetica Neue Light"/>
                <a:sym typeface="Helvetica Neue Light"/>
              </a:rPr>
              <a:t>CSS bien implementado permite cambiar </a:t>
            </a:r>
            <a:r>
              <a:rPr b="1" i="0" lang="es" sz="1600" u="none" cap="none" strike="noStrike">
                <a:solidFill>
                  <a:srgbClr val="000000"/>
                </a:solidFill>
                <a:latin typeface="Helvetica Neue"/>
                <a:ea typeface="Helvetica Neue"/>
                <a:cs typeface="Helvetica Neue"/>
                <a:sym typeface="Helvetica Neue"/>
              </a:rPr>
              <a:t>todo el diseño</a:t>
            </a:r>
            <a:r>
              <a:rPr b="0" i="0" lang="es" sz="1600" u="none" cap="none" strike="noStrike">
                <a:solidFill>
                  <a:srgbClr val="000000"/>
                </a:solidFill>
                <a:latin typeface="Helvetica Neue Light"/>
                <a:ea typeface="Helvetica Neue Light"/>
                <a:cs typeface="Helvetica Neue Light"/>
                <a:sym typeface="Helvetica Neue Light"/>
              </a:rPr>
              <a:t> de un sitio web, sin modificar el HTML. Las siguientes dos imágenes corresponden al mismo código HTML pero distinto CSS:</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184" name="Google Shape;184;p31"/>
          <p:cNvPicPr preferRelativeResize="0"/>
          <p:nvPr/>
        </p:nvPicPr>
        <p:blipFill rotWithShape="1">
          <a:blip r:embed="rId3">
            <a:alphaModFix/>
          </a:blip>
          <a:srcRect b="0" l="0" r="0" t="0"/>
          <a:stretch/>
        </p:blipFill>
        <p:spPr>
          <a:xfrm>
            <a:off x="5349675" y="1327625"/>
            <a:ext cx="2919974" cy="3332000"/>
          </a:xfrm>
          <a:prstGeom prst="rect">
            <a:avLst/>
          </a:prstGeom>
          <a:noFill/>
          <a:ln>
            <a:noFill/>
          </a:ln>
        </p:spPr>
      </p:pic>
      <p:pic>
        <p:nvPicPr>
          <p:cNvPr id="185" name="Google Shape;185;p31"/>
          <p:cNvPicPr preferRelativeResize="0"/>
          <p:nvPr/>
        </p:nvPicPr>
        <p:blipFill rotWithShape="1">
          <a:blip r:embed="rId4">
            <a:alphaModFix/>
          </a:blip>
          <a:srcRect b="0" l="0" r="0" t="0"/>
          <a:stretch/>
        </p:blipFill>
        <p:spPr>
          <a:xfrm>
            <a:off x="876250" y="1636000"/>
            <a:ext cx="2861125" cy="2899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s" sz="3600" u="none" cap="none" strike="noStrike">
                <a:solidFill>
                  <a:srgbClr val="111111"/>
                </a:solidFill>
                <a:latin typeface="Lato"/>
                <a:ea typeface="Lato"/>
                <a:cs typeface="Lato"/>
                <a:sym typeface="Lato"/>
              </a:rPr>
              <a:t>SINTAXIS CSS</a:t>
            </a:r>
            <a:endParaRPr b="1" i="1" sz="3600" u="none" cap="none" strike="noStrike">
              <a:solidFill>
                <a:srgbClr val="11111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nvSpPr>
        <p:spPr>
          <a:xfrm>
            <a:off x="1453047" y="6489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lang="es" sz="4000" u="none" cap="none" strike="noStrike">
                <a:solidFill>
                  <a:srgbClr val="000000"/>
                </a:solidFill>
                <a:latin typeface="Lato"/>
                <a:ea typeface="Lato"/>
                <a:cs typeface="Lato"/>
                <a:sym typeface="Lato"/>
              </a:rPr>
              <a:t>SINTAXIS </a:t>
            </a:r>
            <a:endParaRPr sz="4000" u="none" cap="none" strike="noStrike">
              <a:solidFill>
                <a:srgbClr val="000000"/>
              </a:solidFill>
              <a:latin typeface="Lato"/>
              <a:ea typeface="Lato"/>
              <a:cs typeface="Lato"/>
              <a:sym typeface="Lato"/>
            </a:endParaRPr>
          </a:p>
        </p:txBody>
      </p:sp>
      <p:sp>
        <p:nvSpPr>
          <p:cNvPr id="196" name="Google Shape;196;p33"/>
          <p:cNvSpPr txBox="1"/>
          <p:nvPr/>
        </p:nvSpPr>
        <p:spPr>
          <a:xfrm>
            <a:off x="604400" y="1770900"/>
            <a:ext cx="3726300" cy="237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rgbClr val="0000FF"/>
                </a:solidFill>
                <a:highlight>
                  <a:srgbClr val="FFFFFF"/>
                </a:highlight>
                <a:latin typeface="Consolas"/>
                <a:ea typeface="Consolas"/>
                <a:cs typeface="Consolas"/>
                <a:sym typeface="Consolas"/>
              </a:rPr>
              <a:t>selector</a:t>
            </a:r>
            <a:r>
              <a:rPr b="1" i="0" lang="es" sz="2400" u="none" cap="none" strike="noStrike">
                <a:solidFill>
                  <a:schemeClr val="dk1"/>
                </a:solidFill>
                <a:highlight>
                  <a:srgbClr val="FFFFFF"/>
                </a:highlight>
                <a:latin typeface="Consolas"/>
                <a:ea typeface="Consolas"/>
                <a:cs typeface="Consolas"/>
                <a:sym typeface="Consolas"/>
              </a:rPr>
              <a:t> {</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chemeClr val="dk1"/>
                </a:solidFill>
                <a:highlight>
                  <a:srgbClr val="FFFFFF"/>
                </a:highlight>
                <a:latin typeface="Consolas"/>
                <a:ea typeface="Consolas"/>
                <a:cs typeface="Consolas"/>
                <a:sym typeface="Consolas"/>
              </a:rPr>
              <a:t>   </a:t>
            </a:r>
            <a:r>
              <a:rPr b="1" i="0" lang="es" sz="2400" u="none" cap="none" strike="noStrike">
                <a:solidFill>
                  <a:srgbClr val="CC0000"/>
                </a:solidFill>
                <a:highlight>
                  <a:srgbClr val="FFFFFF"/>
                </a:highlight>
                <a:latin typeface="Consolas"/>
                <a:ea typeface="Consolas"/>
                <a:cs typeface="Consolas"/>
                <a:sym typeface="Consolas"/>
              </a:rPr>
              <a:t>propiedad1</a:t>
            </a:r>
            <a:r>
              <a:rPr b="1" i="0" lang="es" sz="2400" u="none" cap="none" strike="noStrike">
                <a:solidFill>
                  <a:schemeClr val="dk1"/>
                </a:solidFill>
                <a:highlight>
                  <a:srgbClr val="FFFFFF"/>
                </a:highlight>
                <a:latin typeface="Consolas"/>
                <a:ea typeface="Consolas"/>
                <a:cs typeface="Consolas"/>
                <a:sym typeface="Consolas"/>
              </a:rPr>
              <a:t>: valor;</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chemeClr val="dk1"/>
                </a:solidFill>
                <a:highlight>
                  <a:srgbClr val="FFFFFF"/>
                </a:highlight>
                <a:latin typeface="Consolas"/>
                <a:ea typeface="Consolas"/>
                <a:cs typeface="Consolas"/>
                <a:sym typeface="Consolas"/>
              </a:rPr>
              <a:t>   </a:t>
            </a:r>
            <a:r>
              <a:rPr b="1" i="0" lang="es" sz="2400" u="none" cap="none" strike="noStrike">
                <a:solidFill>
                  <a:srgbClr val="CC0000"/>
                </a:solidFill>
                <a:highlight>
                  <a:srgbClr val="FFFFFF"/>
                </a:highlight>
                <a:latin typeface="Consolas"/>
                <a:ea typeface="Consolas"/>
                <a:cs typeface="Consolas"/>
                <a:sym typeface="Consolas"/>
              </a:rPr>
              <a:t>propiedad2</a:t>
            </a:r>
            <a:r>
              <a:rPr b="1" i="0" lang="es" sz="2400" u="none" cap="none" strike="noStrike">
                <a:solidFill>
                  <a:schemeClr val="dk1"/>
                </a:solidFill>
                <a:highlight>
                  <a:srgbClr val="FFFFFF"/>
                </a:highlight>
                <a:latin typeface="Consolas"/>
                <a:ea typeface="Consolas"/>
                <a:cs typeface="Consolas"/>
                <a:sym typeface="Consolas"/>
              </a:rPr>
              <a:t>: valor;</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chemeClr val="dk1"/>
                </a:solidFill>
                <a:highlight>
                  <a:srgbClr val="FFFFFF"/>
                </a:highlight>
                <a:latin typeface="Consolas"/>
                <a:ea typeface="Consolas"/>
                <a:cs typeface="Consolas"/>
                <a:sym typeface="Consolas"/>
              </a:rPr>
              <a:t>}</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3"/>
          <p:cNvSpPr txBox="1"/>
          <p:nvPr/>
        </p:nvSpPr>
        <p:spPr>
          <a:xfrm>
            <a:off x="5940450" y="1770900"/>
            <a:ext cx="2669100" cy="2026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s" sz="2400" u="none" cap="none" strike="noStrike">
                <a:solidFill>
                  <a:srgbClr val="0000FF"/>
                </a:solidFill>
                <a:highlight>
                  <a:srgbClr val="FFFFFF"/>
                </a:highlight>
                <a:latin typeface="Consolas"/>
                <a:ea typeface="Consolas"/>
                <a:cs typeface="Consolas"/>
                <a:sym typeface="Consolas"/>
              </a:rPr>
              <a:t>h1 </a:t>
            </a:r>
            <a:r>
              <a:rPr b="1" i="0" lang="es" sz="2400" u="none" cap="none" strike="noStrike">
                <a:solidFill>
                  <a:schemeClr val="dk1"/>
                </a:solidFill>
                <a:highlight>
                  <a:srgbClr val="FFFFFF"/>
                </a:highlight>
                <a:latin typeface="Consolas"/>
                <a:ea typeface="Consolas"/>
                <a:cs typeface="Consolas"/>
                <a:sym typeface="Consolas"/>
              </a:rPr>
              <a:t>{</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400" u="none" cap="none" strike="noStrike">
                <a:solidFill>
                  <a:schemeClr val="dk1"/>
                </a:solidFill>
                <a:highlight>
                  <a:srgbClr val="FFFFFF"/>
                </a:highlight>
                <a:latin typeface="Consolas"/>
                <a:ea typeface="Consolas"/>
                <a:cs typeface="Consolas"/>
                <a:sym typeface="Consolas"/>
              </a:rPr>
              <a:t>   </a:t>
            </a:r>
            <a:r>
              <a:rPr b="1" i="0" lang="es" sz="2400" u="none" cap="none" strike="noStrike">
                <a:solidFill>
                  <a:srgbClr val="CC0000"/>
                </a:solidFill>
                <a:highlight>
                  <a:srgbClr val="FFFFFF"/>
                </a:highlight>
                <a:latin typeface="Consolas"/>
                <a:ea typeface="Consolas"/>
                <a:cs typeface="Consolas"/>
                <a:sym typeface="Consolas"/>
              </a:rPr>
              <a:t>color</a:t>
            </a:r>
            <a:r>
              <a:rPr b="1" i="0" lang="es" sz="2400" u="none" cap="none" strike="noStrike">
                <a:solidFill>
                  <a:schemeClr val="dk1"/>
                </a:solidFill>
                <a:highlight>
                  <a:srgbClr val="FFFFFF"/>
                </a:highlight>
                <a:latin typeface="Consolas"/>
                <a:ea typeface="Consolas"/>
                <a:cs typeface="Consolas"/>
                <a:sym typeface="Consolas"/>
              </a:rPr>
              <a:t>: red;</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400" u="none" cap="none" strike="noStrike">
                <a:solidFill>
                  <a:schemeClr val="dk1"/>
                </a:solidFill>
                <a:highlight>
                  <a:srgbClr val="FFFFFF"/>
                </a:highlight>
                <a:latin typeface="Consolas"/>
                <a:ea typeface="Consolas"/>
                <a:cs typeface="Consolas"/>
                <a:sym typeface="Consolas"/>
              </a:rPr>
              <a:t>}</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3"/>
          <p:cNvSpPr/>
          <p:nvPr/>
        </p:nvSpPr>
        <p:spPr>
          <a:xfrm>
            <a:off x="4384875" y="2607000"/>
            <a:ext cx="1186500" cy="555300"/>
          </a:xfrm>
          <a:prstGeom prst="rightArrow">
            <a:avLst>
              <a:gd fmla="val 50000" name="adj1"/>
              <a:gd fmla="val 50000" name="adj2"/>
            </a:avLst>
          </a:prstGeom>
          <a:solidFill>
            <a:srgbClr val="3DFF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3DFFBC"/>
              </a:highlight>
              <a:latin typeface="Arial"/>
              <a:ea typeface="Arial"/>
              <a:cs typeface="Arial"/>
              <a:sym typeface="Arial"/>
            </a:endParaRPr>
          </a:p>
        </p:txBody>
      </p:sp>
      <p:sp>
        <p:nvSpPr>
          <p:cNvPr id="199" name="Google Shape;199;p33"/>
          <p:cNvSpPr txBox="1"/>
          <p:nvPr/>
        </p:nvSpPr>
        <p:spPr>
          <a:xfrm>
            <a:off x="4212975" y="2628650"/>
            <a:ext cx="1358400" cy="42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idact Gothic"/>
                <a:ea typeface="Didact Gothic"/>
                <a:cs typeface="Didact Gothic"/>
                <a:sym typeface="Didact Gothic"/>
              </a:rPr>
              <a:t>Ejemplo</a:t>
            </a:r>
            <a:endParaRPr b="1" i="0" sz="20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s" sz="3600" u="none" cap="none" strike="noStrike">
                <a:solidFill>
                  <a:srgbClr val="111111"/>
                </a:solidFill>
                <a:latin typeface="Lato"/>
                <a:ea typeface="Lato"/>
                <a:cs typeface="Lato"/>
                <a:sym typeface="Lato"/>
              </a:rPr>
              <a:t>PADRE E HIJOS</a:t>
            </a:r>
            <a:endParaRPr b="1" i="1" sz="3600" u="none" cap="none" strike="noStrike">
              <a:solidFill>
                <a:srgbClr val="11111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nvSpPr>
        <p:spPr>
          <a:xfrm>
            <a:off x="1453047" y="4965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Lato"/>
                <a:ea typeface="Lato"/>
                <a:cs typeface="Lato"/>
                <a:sym typeface="Lato"/>
              </a:rPr>
              <a:t>PADRE E HIJOS </a:t>
            </a:r>
            <a:endParaRPr b="1" sz="4000" u="none" cap="none" strike="noStrike">
              <a:solidFill>
                <a:srgbClr val="000000"/>
              </a:solidFill>
              <a:latin typeface="Lato"/>
              <a:ea typeface="Lato"/>
              <a:cs typeface="Lato"/>
              <a:sym typeface="Lato"/>
            </a:endParaRPr>
          </a:p>
        </p:txBody>
      </p:sp>
      <p:sp>
        <p:nvSpPr>
          <p:cNvPr id="210" name="Google Shape;210;p35"/>
          <p:cNvSpPr txBox="1"/>
          <p:nvPr/>
        </p:nvSpPr>
        <p:spPr>
          <a:xfrm>
            <a:off x="692475" y="1349275"/>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rgbClr val="111111"/>
                </a:solidFill>
                <a:latin typeface="Helvetica Neue Light"/>
                <a:ea typeface="Helvetica Neue Light"/>
                <a:cs typeface="Helvetica Neue Light"/>
                <a:sym typeface="Helvetica Neue Light"/>
              </a:rPr>
              <a:t>Cuando tienes una etiqueta “dentro” de otra, lo que haces</a:t>
            </a:r>
            <a:br>
              <a:rPr b="0" i="0" lang="es" sz="1900" u="none" cap="none" strike="noStrike">
                <a:solidFill>
                  <a:srgbClr val="111111"/>
                </a:solidFill>
                <a:latin typeface="Helvetica Neue Light"/>
                <a:ea typeface="Helvetica Neue Light"/>
                <a:cs typeface="Helvetica Neue Light"/>
                <a:sym typeface="Helvetica Neue Light"/>
              </a:rPr>
            </a:br>
            <a:r>
              <a:rPr b="0" i="0" lang="es" sz="1900" u="none" cap="none" strike="noStrike">
                <a:solidFill>
                  <a:srgbClr val="111111"/>
                </a:solidFill>
                <a:latin typeface="Helvetica Neue Light"/>
                <a:ea typeface="Helvetica Neue Light"/>
                <a:cs typeface="Helvetica Neue Light"/>
                <a:sym typeface="Helvetica Neue Light"/>
              </a:rPr>
              <a:t>es aplicar el concepto de padres e hijos. </a:t>
            </a:r>
            <a:endParaRPr b="0" i="0" sz="1900" u="none" cap="none" strike="noStrike">
              <a:solidFill>
                <a:srgbClr val="111111"/>
              </a:solidFill>
              <a:latin typeface="Helvetica Neue Light"/>
              <a:ea typeface="Helvetica Neue Light"/>
              <a:cs typeface="Helvetica Neue Light"/>
              <a:sym typeface="Helvetica Neue Light"/>
            </a:endParaRPr>
          </a:p>
        </p:txBody>
      </p:sp>
      <p:sp>
        <p:nvSpPr>
          <p:cNvPr id="211" name="Google Shape;211;p35"/>
          <p:cNvSpPr txBox="1"/>
          <p:nvPr/>
        </p:nvSpPr>
        <p:spPr>
          <a:xfrm>
            <a:off x="692475" y="2906375"/>
            <a:ext cx="3089700" cy="145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s" sz="1800" u="none" cap="none" strike="noStrike">
                <a:solidFill>
                  <a:srgbClr val="111111"/>
                </a:solidFill>
                <a:latin typeface="Helvetica Neue Light"/>
                <a:ea typeface="Helvetica Neue Light"/>
                <a:cs typeface="Helvetica Neue Light"/>
                <a:sym typeface="Helvetica Neue Light"/>
              </a:rPr>
              <a:t>En este caso,  </a:t>
            </a:r>
            <a:r>
              <a:rPr b="1" i="0" lang="es" sz="1800" u="none" cap="none" strike="noStrike">
                <a:solidFill>
                  <a:srgbClr val="111111"/>
                </a:solidFill>
                <a:latin typeface="Helvetica Neue"/>
                <a:ea typeface="Helvetica Neue"/>
                <a:cs typeface="Helvetica Neue"/>
                <a:sym typeface="Helvetica Neue"/>
              </a:rPr>
              <a:t>section </a:t>
            </a:r>
            <a:r>
              <a:rPr b="0" i="0" lang="es" sz="1800" u="none" cap="none" strike="noStrike">
                <a:solidFill>
                  <a:srgbClr val="111111"/>
                </a:solidFill>
                <a:latin typeface="Helvetica Neue Light"/>
                <a:ea typeface="Helvetica Neue Light"/>
                <a:cs typeface="Helvetica Neue Light"/>
                <a:sym typeface="Helvetica Neue Light"/>
              </a:rPr>
              <a:t>es padre de </a:t>
            </a:r>
            <a:r>
              <a:rPr b="1" i="0" lang="es" sz="1800" u="none" cap="none" strike="noStrike">
                <a:solidFill>
                  <a:srgbClr val="111111"/>
                </a:solidFill>
                <a:latin typeface="Helvetica Neue"/>
                <a:ea typeface="Helvetica Neue"/>
                <a:cs typeface="Helvetica Neue"/>
                <a:sym typeface="Helvetica Neue"/>
              </a:rPr>
              <a:t>article </a:t>
            </a:r>
            <a:r>
              <a:rPr b="0" i="0" lang="es" sz="1800" u="none" cap="none" strike="noStrike">
                <a:solidFill>
                  <a:srgbClr val="111111"/>
                </a:solidFill>
                <a:latin typeface="Helvetica Neue Light"/>
                <a:ea typeface="Helvetica Neue Light"/>
                <a:cs typeface="Helvetica Neue Light"/>
                <a:sym typeface="Helvetica Neue Light"/>
              </a:rPr>
              <a:t>y, a su vez, </a:t>
            </a:r>
            <a:r>
              <a:rPr b="1" i="0" lang="es" sz="1800" u="none" cap="none" strike="noStrike">
                <a:solidFill>
                  <a:srgbClr val="111111"/>
                </a:solidFill>
                <a:latin typeface="Helvetica Neue"/>
                <a:ea typeface="Helvetica Neue"/>
                <a:cs typeface="Helvetica Neue"/>
                <a:sym typeface="Helvetica Neue"/>
              </a:rPr>
              <a:t>article </a:t>
            </a:r>
            <a:r>
              <a:rPr b="0" i="0" lang="es" sz="1800" u="none" cap="none" strike="noStrike">
                <a:solidFill>
                  <a:srgbClr val="111111"/>
                </a:solidFill>
                <a:latin typeface="Helvetica Neue Light"/>
                <a:ea typeface="Helvetica Neue Light"/>
                <a:cs typeface="Helvetica Neue Light"/>
                <a:sym typeface="Helvetica Neue Light"/>
              </a:rPr>
              <a:t>es padre del </a:t>
            </a:r>
            <a:r>
              <a:rPr b="1" i="0" lang="es" sz="1800" u="none" cap="none" strike="noStrike">
                <a:solidFill>
                  <a:srgbClr val="111111"/>
                </a:solidFill>
                <a:latin typeface="Helvetica Neue"/>
                <a:ea typeface="Helvetica Neue"/>
                <a:cs typeface="Helvetica Neue"/>
                <a:sym typeface="Helvetica Neue"/>
              </a:rPr>
              <a:t>h2</a:t>
            </a:r>
            <a:r>
              <a:rPr b="0" i="0" lang="es" sz="1800" u="none" cap="none" strike="noStrike">
                <a:solidFill>
                  <a:srgbClr val="111111"/>
                </a:solidFill>
                <a:latin typeface="Helvetica Neue Light"/>
                <a:ea typeface="Helvetica Neue Light"/>
                <a:cs typeface="Helvetica Neue Light"/>
                <a:sym typeface="Helvetica Neue Light"/>
              </a:rPr>
              <a:t> y del </a:t>
            </a:r>
            <a:r>
              <a:rPr b="1" i="0" lang="es" sz="1800" u="none" cap="none" strike="noStrike">
                <a:solidFill>
                  <a:srgbClr val="111111"/>
                </a:solidFill>
                <a:latin typeface="Helvetica Neue"/>
                <a:ea typeface="Helvetica Neue"/>
                <a:cs typeface="Helvetica Neue"/>
                <a:sym typeface="Helvetica Neue"/>
              </a:rPr>
              <a:t>p</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2" name="Google Shape;212;p35"/>
          <p:cNvPicPr preferRelativeResize="0"/>
          <p:nvPr/>
        </p:nvPicPr>
        <p:blipFill rotWithShape="1">
          <a:blip r:embed="rId3">
            <a:alphaModFix/>
          </a:blip>
          <a:srcRect b="0" l="0" r="33248" t="0"/>
          <a:stretch/>
        </p:blipFill>
        <p:spPr>
          <a:xfrm>
            <a:off x="3782175" y="2172075"/>
            <a:ext cx="4672050" cy="247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nvSpPr>
        <p:spPr>
          <a:xfrm>
            <a:off x="899400" y="1874625"/>
            <a:ext cx="7345200" cy="2373600"/>
          </a:xfrm>
          <a:prstGeom prst="rect">
            <a:avLst/>
          </a:prstGeom>
          <a:noFill/>
          <a:ln>
            <a:noFill/>
          </a:ln>
        </p:spPr>
        <p:txBody>
          <a:bodyPr anchorCtr="0" anchor="ctr" bIns="91425" lIns="91425" spcFirstLastPara="1" rIns="91425" wrap="square" tIns="91425">
            <a:noAutofit/>
          </a:bodyPr>
          <a:lstStyle/>
          <a:p>
            <a:pPr indent="-323850" lvl="0" marL="457200" marR="0" rtl="0" algn="l">
              <a:lnSpc>
                <a:spcPct val="115000"/>
              </a:lnSpc>
              <a:spcBef>
                <a:spcPts val="1000"/>
              </a:spcBef>
              <a:spcAft>
                <a:spcPts val="0"/>
              </a:spcAft>
              <a:buSzPts val="1500"/>
              <a:buFont typeface="Helvetica Neue Light"/>
              <a:buChar char="●"/>
            </a:pPr>
            <a:r>
              <a:rPr lang="es" sz="1500">
                <a:latin typeface="Helvetica Neue Light"/>
                <a:ea typeface="Helvetica Neue Light"/>
                <a:cs typeface="Helvetica Neue Light"/>
                <a:sym typeface="Helvetica Neue Light"/>
              </a:rPr>
              <a:t>Comprender la sintaxis de CSS.</a:t>
            </a:r>
            <a:endParaRPr sz="1500">
              <a:latin typeface="Helvetica Neue Light"/>
              <a:ea typeface="Helvetica Neue Light"/>
              <a:cs typeface="Helvetica Neue Light"/>
              <a:sym typeface="Helvetica Neue Light"/>
            </a:endParaRPr>
          </a:p>
          <a:p>
            <a:pPr indent="-323850" lvl="0" marL="457200" marR="0" rtl="0" algn="l">
              <a:lnSpc>
                <a:spcPct val="115000"/>
              </a:lnSpc>
              <a:spcBef>
                <a:spcPts val="1000"/>
              </a:spcBef>
              <a:spcAft>
                <a:spcPts val="0"/>
              </a:spcAft>
              <a:buSzPts val="1500"/>
              <a:buFont typeface="Helvetica Neue Light"/>
              <a:buChar char="●"/>
            </a:pPr>
            <a:r>
              <a:rPr lang="es" sz="1500">
                <a:latin typeface="Helvetica Neue Light"/>
                <a:ea typeface="Helvetica Neue Light"/>
                <a:cs typeface="Helvetica Neue Light"/>
                <a:sym typeface="Helvetica Neue Light"/>
              </a:rPr>
              <a:t>Incluir CSS en un proyecto.</a:t>
            </a:r>
            <a:endParaRPr sz="1500">
              <a:latin typeface="Helvetica Neue Light"/>
              <a:ea typeface="Helvetica Neue Light"/>
              <a:cs typeface="Helvetica Neue Light"/>
              <a:sym typeface="Helvetica Neue Light"/>
            </a:endParaRPr>
          </a:p>
          <a:p>
            <a:pPr indent="-323850" lvl="0" marL="457200" marR="0" rtl="0" algn="l">
              <a:lnSpc>
                <a:spcPct val="115000"/>
              </a:lnSpc>
              <a:spcBef>
                <a:spcPts val="1000"/>
              </a:spcBef>
              <a:spcAft>
                <a:spcPts val="0"/>
              </a:spcAft>
              <a:buSzPts val="1500"/>
              <a:buFont typeface="Helvetica Neue Light"/>
              <a:buChar char="●"/>
            </a:pPr>
            <a:r>
              <a:rPr lang="es" sz="1500">
                <a:latin typeface="Helvetica Neue Light"/>
                <a:ea typeface="Helvetica Neue Light"/>
                <a:cs typeface="Helvetica Neue Light"/>
                <a:sym typeface="Helvetica Neue Light"/>
              </a:rPr>
              <a:t>Conocer el uso de medidas, fondos y fuentes en CSS.</a:t>
            </a:r>
            <a:endParaRPr sz="1500">
              <a:latin typeface="Helvetica Neue Light"/>
              <a:ea typeface="Helvetica Neue Light"/>
              <a:cs typeface="Helvetica Neue Light"/>
              <a:sym typeface="Helvetica Neue Light"/>
            </a:endParaRPr>
          </a:p>
          <a:p>
            <a:pPr indent="-323850" lvl="0" marL="457200" marR="0" rtl="0" algn="l">
              <a:lnSpc>
                <a:spcPct val="115000"/>
              </a:lnSpc>
              <a:spcBef>
                <a:spcPts val="1000"/>
              </a:spcBef>
              <a:spcAft>
                <a:spcPts val="0"/>
              </a:spcAft>
              <a:buSzPts val="1500"/>
              <a:buFont typeface="Helvetica Neue Light"/>
              <a:buChar char="●"/>
            </a:pPr>
            <a:r>
              <a:rPr lang="es" sz="1500">
                <a:latin typeface="Helvetica Neue Light"/>
                <a:ea typeface="Helvetica Neue Light"/>
                <a:cs typeface="Helvetica Neue Light"/>
                <a:sym typeface="Helvetica Neue Light"/>
              </a:rPr>
              <a:t>Aplicar los atributos en un proyecto.</a:t>
            </a:r>
            <a:endParaRPr sz="1500">
              <a:latin typeface="Helvetica Neue Light"/>
              <a:ea typeface="Helvetica Neue Light"/>
              <a:cs typeface="Helvetica Neue Light"/>
              <a:sym typeface="Helvetica Neue Light"/>
            </a:endParaRPr>
          </a:p>
        </p:txBody>
      </p:sp>
      <p:sp>
        <p:nvSpPr>
          <p:cNvPr id="98" name="Google Shape;98;p18"/>
          <p:cNvSpPr txBox="1"/>
          <p:nvPr/>
        </p:nvSpPr>
        <p:spPr>
          <a:xfrm>
            <a:off x="780975" y="1492525"/>
            <a:ext cx="2476200" cy="68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t/>
            </a:r>
            <a:endParaRPr b="1" sz="3200" u="none" cap="none" strike="noStrike">
              <a:solidFill>
                <a:srgbClr val="000000"/>
              </a:solidFill>
              <a:latin typeface="Didact Gothic"/>
              <a:ea typeface="Didact Gothic"/>
              <a:cs typeface="Didact Gothic"/>
              <a:sym typeface="Didact Gothic"/>
            </a:endParaRPr>
          </a:p>
        </p:txBody>
      </p:sp>
      <p:sp>
        <p:nvSpPr>
          <p:cNvPr id="99" name="Google Shape;99;p18"/>
          <p:cNvSpPr txBox="1"/>
          <p:nvPr>
            <p:ph type="title"/>
          </p:nvPr>
        </p:nvSpPr>
        <p:spPr>
          <a:xfrm>
            <a:off x="844425" y="635125"/>
            <a:ext cx="3226800" cy="85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3000"/>
              <a:buFont typeface="Arial"/>
              <a:buNone/>
            </a:pPr>
            <a:r>
              <a:rPr lang="es" sz="3200">
                <a:latin typeface="Didact Gothic"/>
                <a:ea typeface="Didact Gothic"/>
                <a:cs typeface="Didact Gothic"/>
                <a:sym typeface="Didact Gothic"/>
              </a:rPr>
              <a:t>OBJETIVOS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nvSpPr>
        <p:spPr>
          <a:xfrm>
            <a:off x="1453047" y="5089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Lato"/>
                <a:ea typeface="Lato"/>
                <a:cs typeface="Lato"/>
                <a:sym typeface="Lato"/>
              </a:rPr>
              <a:t>PADRE E HIJOS </a:t>
            </a:r>
            <a:endParaRPr b="1" sz="4000" u="none" cap="none" strike="noStrike">
              <a:solidFill>
                <a:srgbClr val="000000"/>
              </a:solidFill>
              <a:latin typeface="Lato"/>
              <a:ea typeface="Lato"/>
              <a:cs typeface="Lato"/>
              <a:sym typeface="Lato"/>
            </a:endParaRPr>
          </a:p>
        </p:txBody>
      </p:sp>
      <p:sp>
        <p:nvSpPr>
          <p:cNvPr id="218" name="Google Shape;218;p36"/>
          <p:cNvSpPr txBox="1"/>
          <p:nvPr/>
        </p:nvSpPr>
        <p:spPr>
          <a:xfrm>
            <a:off x="692475" y="1540425"/>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rgbClr val="111111"/>
                </a:solidFill>
                <a:latin typeface="Helvetica Neue Light"/>
                <a:ea typeface="Helvetica Neue Light"/>
                <a:cs typeface="Helvetica Neue Light"/>
                <a:sym typeface="Helvetica Neue Light"/>
              </a:rPr>
              <a:t>Esto te habilita a agregar atributos específicos a “hijos”, sin alterar los del “padre”. Un padre puede tener muchos hijos, y todos ellos heredan sus características, pudiendo tener también características particulares.</a:t>
            </a:r>
            <a:endParaRPr b="0" i="0" sz="1900" u="none" cap="none" strike="noStrike">
              <a:solidFill>
                <a:srgbClr val="111111"/>
              </a:solidFill>
              <a:latin typeface="Helvetica Neue Light"/>
              <a:ea typeface="Helvetica Neue Light"/>
              <a:cs typeface="Helvetica Neue Light"/>
              <a:sym typeface="Helvetica Neue Light"/>
            </a:endParaRPr>
          </a:p>
        </p:txBody>
      </p:sp>
      <p:cxnSp>
        <p:nvCxnSpPr>
          <p:cNvPr id="219" name="Google Shape;219;p36"/>
          <p:cNvCxnSpPr/>
          <p:nvPr/>
        </p:nvCxnSpPr>
        <p:spPr>
          <a:xfrm flipH="1" rot="10800000">
            <a:off x="2963825" y="3687475"/>
            <a:ext cx="776400" cy="13200"/>
          </a:xfrm>
          <a:prstGeom prst="straightConnector1">
            <a:avLst/>
          </a:prstGeom>
          <a:noFill/>
          <a:ln cap="flat" cmpd="sng" w="28575">
            <a:solidFill>
              <a:srgbClr val="FF0000"/>
            </a:solidFill>
            <a:prstDash val="solid"/>
            <a:round/>
            <a:headEnd len="sm" w="sm" type="none"/>
            <a:tailEnd len="med" w="med" type="triangle"/>
          </a:ln>
        </p:spPr>
      </p:cxnSp>
      <p:sp>
        <p:nvSpPr>
          <p:cNvPr id="220" name="Google Shape;220;p36"/>
          <p:cNvSpPr txBox="1"/>
          <p:nvPr/>
        </p:nvSpPr>
        <p:spPr>
          <a:xfrm>
            <a:off x="3740225" y="3380250"/>
            <a:ext cx="4919700" cy="32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rgbClr val="111111"/>
                </a:solidFill>
                <a:highlight>
                  <a:srgbClr val="FFFFFF"/>
                </a:highlight>
                <a:latin typeface="Consolas"/>
                <a:ea typeface="Consolas"/>
                <a:cs typeface="Consolas"/>
                <a:sym typeface="Consolas"/>
              </a:rPr>
              <a:t>section article {</a:t>
            </a:r>
            <a:endParaRPr b="1" i="0" sz="1700" u="none" cap="none" strike="noStrike">
              <a:solidFill>
                <a:srgbClr val="11111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rgbClr val="111111"/>
                </a:solidFill>
                <a:highlight>
                  <a:srgbClr val="FFFFFF"/>
                </a:highlight>
                <a:latin typeface="Consolas"/>
                <a:ea typeface="Consolas"/>
                <a:cs typeface="Consolas"/>
                <a:sym typeface="Consolas"/>
              </a:rPr>
              <a:t>   background-color: #cccccc;</a:t>
            </a:r>
            <a:endParaRPr b="1" i="0" sz="1700" u="none" cap="none" strike="noStrike">
              <a:solidFill>
                <a:srgbClr val="11111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rgbClr val="111111"/>
                </a:solidFill>
                <a:highlight>
                  <a:srgbClr val="FFFFFF"/>
                </a:highlight>
                <a:latin typeface="Consolas"/>
                <a:ea typeface="Consolas"/>
                <a:cs typeface="Consolas"/>
                <a:sym typeface="Consolas"/>
              </a:rPr>
              <a:t>	width: 500px;</a:t>
            </a:r>
            <a:endParaRPr b="1" i="0" sz="1700" u="none" cap="none" strike="noStrike">
              <a:solidFill>
                <a:srgbClr val="11111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rgbClr val="111111"/>
                </a:solidFill>
                <a:highlight>
                  <a:srgbClr val="FFFFFF"/>
                </a:highlight>
                <a:latin typeface="Consolas"/>
                <a:ea typeface="Consolas"/>
                <a:cs typeface="Consolas"/>
                <a:sym typeface="Consolas"/>
              </a:rPr>
              <a:t>	height: 500px;</a:t>
            </a:r>
            <a:endParaRPr b="1" i="0" sz="1700" u="none" cap="none" strike="noStrike">
              <a:solidFill>
                <a:srgbClr val="11111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rgbClr val="111111"/>
                </a:solidFill>
                <a:highlight>
                  <a:srgbClr val="FFFFFF"/>
                </a:highlight>
                <a:latin typeface="Consolas"/>
                <a:ea typeface="Consolas"/>
                <a:cs typeface="Consolas"/>
                <a:sym typeface="Consolas"/>
              </a:rPr>
              <a:t>}</a:t>
            </a:r>
            <a:endParaRPr b="1" i="0" sz="1700" u="none" cap="none" strike="noStrike">
              <a:solidFill>
                <a:srgbClr val="11111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cxnSp>
        <p:nvCxnSpPr>
          <p:cNvPr id="221" name="Google Shape;221;p36"/>
          <p:cNvCxnSpPr/>
          <p:nvPr/>
        </p:nvCxnSpPr>
        <p:spPr>
          <a:xfrm>
            <a:off x="5177275" y="3073950"/>
            <a:ext cx="11400" cy="418200"/>
          </a:xfrm>
          <a:prstGeom prst="straightConnector1">
            <a:avLst/>
          </a:prstGeom>
          <a:noFill/>
          <a:ln cap="flat" cmpd="sng" w="28575">
            <a:solidFill>
              <a:srgbClr val="FF0000"/>
            </a:solidFill>
            <a:prstDash val="solid"/>
            <a:round/>
            <a:headEnd len="sm" w="sm" type="none"/>
            <a:tailEnd len="med" w="med" type="triangle"/>
          </a:ln>
        </p:spPr>
      </p:cxnSp>
      <p:sp>
        <p:nvSpPr>
          <p:cNvPr id="222" name="Google Shape;222;p36"/>
          <p:cNvSpPr txBox="1"/>
          <p:nvPr/>
        </p:nvSpPr>
        <p:spPr>
          <a:xfrm>
            <a:off x="1048025" y="343736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Selector </a:t>
            </a:r>
            <a:r>
              <a:rPr b="1" i="0" lang="es" sz="1800" u="none" cap="none" strike="noStrike">
                <a:solidFill>
                  <a:srgbClr val="000000"/>
                </a:solidFill>
                <a:latin typeface="Helvetica Neue"/>
                <a:ea typeface="Helvetica Neue"/>
                <a:cs typeface="Helvetica Neue"/>
                <a:sym typeface="Helvetica Neue"/>
              </a:rPr>
              <a:t>PADRE</a:t>
            </a:r>
            <a:endParaRPr b="1" i="0" sz="1800" u="none" cap="none" strike="noStrike">
              <a:solidFill>
                <a:srgbClr val="000000"/>
              </a:solidFill>
              <a:latin typeface="Helvetica Neue"/>
              <a:ea typeface="Helvetica Neue"/>
              <a:cs typeface="Helvetica Neue"/>
              <a:sym typeface="Helvetica Neue"/>
            </a:endParaRPr>
          </a:p>
        </p:txBody>
      </p:sp>
      <p:sp>
        <p:nvSpPr>
          <p:cNvPr id="223" name="Google Shape;223;p36"/>
          <p:cNvSpPr txBox="1"/>
          <p:nvPr/>
        </p:nvSpPr>
        <p:spPr>
          <a:xfrm>
            <a:off x="4431775" y="255521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Selector </a:t>
            </a:r>
            <a:r>
              <a:rPr b="1" i="0" lang="es" sz="1800" u="none" cap="none" strike="noStrike">
                <a:solidFill>
                  <a:srgbClr val="000000"/>
                </a:solidFill>
                <a:latin typeface="Helvetica Neue"/>
                <a:ea typeface="Helvetica Neue"/>
                <a:cs typeface="Helvetica Neue"/>
                <a:sym typeface="Helvetica Neue"/>
              </a:rPr>
              <a:t>HIJO</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nvSpPr>
        <p:spPr>
          <a:xfrm>
            <a:off x="762000" y="584700"/>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latin typeface="Helvetica Neue Light"/>
                <a:ea typeface="Helvetica Neue Light"/>
                <a:cs typeface="Helvetica Neue Light"/>
                <a:sym typeface="Helvetica Neue Light"/>
              </a:rPr>
              <a:t>En este caso, se observa la forma correcta de declarar cada estilo. Cuando quieres seleccionar una etiqueta, debes incluir las etiquetas padre/s para que sean más específicas a la hora de aplicar estilos.</a:t>
            </a:r>
            <a:endParaRPr b="0" i="0" sz="1800" u="none" cap="none" strike="noStrike">
              <a:latin typeface="Helvetica Neue Light"/>
              <a:ea typeface="Helvetica Neue Light"/>
              <a:cs typeface="Helvetica Neue Light"/>
              <a:sym typeface="Helvetica Neue Light"/>
            </a:endParaRPr>
          </a:p>
        </p:txBody>
      </p:sp>
      <p:pic>
        <p:nvPicPr>
          <p:cNvPr id="229" name="Google Shape;229;p37"/>
          <p:cNvPicPr preferRelativeResize="0"/>
          <p:nvPr/>
        </p:nvPicPr>
        <p:blipFill rotWithShape="1">
          <a:blip r:embed="rId3">
            <a:alphaModFix/>
          </a:blip>
          <a:srcRect b="6301" l="1638" r="56674" t="6301"/>
          <a:stretch/>
        </p:blipFill>
        <p:spPr>
          <a:xfrm>
            <a:off x="1299825" y="2695224"/>
            <a:ext cx="3103599" cy="1935825"/>
          </a:xfrm>
          <a:prstGeom prst="rect">
            <a:avLst/>
          </a:prstGeom>
          <a:noFill/>
          <a:ln>
            <a:noFill/>
          </a:ln>
        </p:spPr>
      </p:pic>
      <p:pic>
        <p:nvPicPr>
          <p:cNvPr id="230" name="Google Shape;230;p37"/>
          <p:cNvPicPr preferRelativeResize="0"/>
          <p:nvPr/>
        </p:nvPicPr>
        <p:blipFill rotWithShape="1">
          <a:blip r:embed="rId3">
            <a:alphaModFix/>
          </a:blip>
          <a:srcRect b="0" l="63171" r="750" t="0"/>
          <a:stretch/>
        </p:blipFill>
        <p:spPr>
          <a:xfrm>
            <a:off x="4871500" y="2695224"/>
            <a:ext cx="2347390" cy="1935825"/>
          </a:xfrm>
          <a:prstGeom prst="rect">
            <a:avLst/>
          </a:prstGeom>
          <a:noFill/>
          <a:ln>
            <a:noFill/>
          </a:ln>
        </p:spPr>
      </p:pic>
      <p:sp>
        <p:nvSpPr>
          <p:cNvPr id="231" name="Google Shape;231;p37"/>
          <p:cNvSpPr txBox="1"/>
          <p:nvPr/>
        </p:nvSpPr>
        <p:spPr>
          <a:xfrm>
            <a:off x="452400" y="351356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Didact Gothic"/>
                <a:ea typeface="Didact Gothic"/>
                <a:cs typeface="Didact Gothic"/>
                <a:sym typeface="Didact Gothic"/>
              </a:rPr>
              <a:t>HTML</a:t>
            </a:r>
            <a:endParaRPr b="1" i="0" sz="1800" u="none" cap="none" strike="noStrike">
              <a:solidFill>
                <a:srgbClr val="000000"/>
              </a:solidFill>
              <a:latin typeface="Didact Gothic"/>
              <a:ea typeface="Didact Gothic"/>
              <a:cs typeface="Didact Gothic"/>
              <a:sym typeface="Didact Gothic"/>
            </a:endParaRPr>
          </a:p>
        </p:txBody>
      </p:sp>
      <p:sp>
        <p:nvSpPr>
          <p:cNvPr id="232" name="Google Shape;232;p37"/>
          <p:cNvSpPr txBox="1"/>
          <p:nvPr/>
        </p:nvSpPr>
        <p:spPr>
          <a:xfrm>
            <a:off x="7522900" y="351356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Didact Gothic"/>
                <a:ea typeface="Didact Gothic"/>
                <a:cs typeface="Didact Gothic"/>
                <a:sym typeface="Didact Gothic"/>
              </a:rPr>
              <a:t>CSS</a:t>
            </a:r>
            <a:endParaRPr b="1"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nvSpPr>
        <p:spPr>
          <a:xfrm>
            <a:off x="2286150" y="158265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u="none" cap="none" strike="noStrike">
                <a:solidFill>
                  <a:srgbClr val="111111"/>
                </a:solidFill>
                <a:latin typeface="Lato"/>
                <a:ea typeface="Lato"/>
                <a:cs typeface="Lato"/>
                <a:sym typeface="Lato"/>
              </a:rPr>
              <a:t>INSERTAR CSS</a:t>
            </a:r>
            <a:endParaRPr i="1" sz="3600" u="none" cap="none" strike="noStrike">
              <a:solidFill>
                <a:srgbClr val="11111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nvSpPr>
        <p:spPr>
          <a:xfrm>
            <a:off x="1453047" y="6613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i="1" lang="es" sz="4000" u="none" cap="none" strike="noStrike">
                <a:solidFill>
                  <a:srgbClr val="000000"/>
                </a:solidFill>
                <a:latin typeface="Lato"/>
                <a:ea typeface="Lato"/>
                <a:cs typeface="Lato"/>
                <a:sym typeface="Lato"/>
              </a:rPr>
              <a:t>INSERTAR CSS EN EL HTML</a:t>
            </a:r>
            <a:endParaRPr i="1" sz="4000" u="none" cap="none" strike="noStrike">
              <a:solidFill>
                <a:srgbClr val="000000"/>
              </a:solidFill>
              <a:latin typeface="Lato"/>
              <a:ea typeface="Lato"/>
              <a:cs typeface="Lato"/>
              <a:sym typeface="Lato"/>
            </a:endParaRPr>
          </a:p>
        </p:txBody>
      </p:sp>
      <p:graphicFrame>
        <p:nvGraphicFramePr>
          <p:cNvPr id="243" name="Google Shape;243;p39"/>
          <p:cNvGraphicFramePr/>
          <p:nvPr/>
        </p:nvGraphicFramePr>
        <p:xfrm>
          <a:off x="1591163" y="3045563"/>
          <a:ext cx="3000000" cy="3000000"/>
        </p:xfrm>
        <a:graphic>
          <a:graphicData uri="http://schemas.openxmlformats.org/drawingml/2006/table">
            <a:tbl>
              <a:tblPr>
                <a:noFill/>
                <a:tableStyleId>{097FEA1D-6A02-4511-A8E2-167D316694B2}</a:tableStyleId>
              </a:tblPr>
              <a:tblGrid>
                <a:gridCol w="5961675"/>
              </a:tblGrid>
              <a:tr h="5852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Consolas"/>
                          <a:ea typeface="Consolas"/>
                          <a:cs typeface="Consolas"/>
                          <a:sym typeface="Consolas"/>
                        </a:rPr>
                        <a:t>&lt;</a:t>
                      </a:r>
                      <a:r>
                        <a:rPr lang="es" sz="1600" u="none" cap="none" strike="noStrike">
                          <a:solidFill>
                            <a:srgbClr val="E06666"/>
                          </a:solidFill>
                          <a:latin typeface="Consolas"/>
                          <a:ea typeface="Consolas"/>
                          <a:cs typeface="Consolas"/>
                          <a:sym typeface="Consolas"/>
                        </a:rPr>
                        <a:t>link</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rel</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"stylesheet"</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href</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"archivo.css"</a:t>
                      </a:r>
                      <a:r>
                        <a:rPr lang="es" sz="1600" u="none" cap="none" strike="noStrike">
                          <a:solidFill>
                            <a:srgbClr val="D9D9D9"/>
                          </a:solidFill>
                          <a:latin typeface="Consolas"/>
                          <a:ea typeface="Consolas"/>
                          <a:cs typeface="Consolas"/>
                          <a:sym typeface="Consolas"/>
                        </a:rPr>
                        <a:t> /&gt;</a:t>
                      </a:r>
                      <a:endParaRPr sz="16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pic>
        <p:nvPicPr>
          <p:cNvPr id="244" name="Google Shape;244;p39"/>
          <p:cNvPicPr preferRelativeResize="0"/>
          <p:nvPr/>
        </p:nvPicPr>
        <p:blipFill rotWithShape="1">
          <a:blip r:embed="rId3">
            <a:alphaModFix/>
          </a:blip>
          <a:srcRect b="0" l="0" r="0" t="0"/>
          <a:stretch/>
        </p:blipFill>
        <p:spPr>
          <a:xfrm rot="405543">
            <a:off x="6187755" y="3516207"/>
            <a:ext cx="1466417" cy="1060809"/>
          </a:xfrm>
          <a:prstGeom prst="rect">
            <a:avLst/>
          </a:prstGeom>
          <a:noFill/>
          <a:ln>
            <a:noFill/>
          </a:ln>
        </p:spPr>
      </p:pic>
      <p:sp>
        <p:nvSpPr>
          <p:cNvPr id="245" name="Google Shape;245;p39"/>
          <p:cNvSpPr txBox="1"/>
          <p:nvPr/>
        </p:nvSpPr>
        <p:spPr>
          <a:xfrm>
            <a:off x="1316400" y="1723225"/>
            <a:ext cx="6511200" cy="75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Forma </a:t>
            </a:r>
            <a:r>
              <a:rPr b="1" i="0" lang="es" sz="2000" u="none" cap="none" strike="noStrike">
                <a:solidFill>
                  <a:srgbClr val="000000"/>
                </a:solidFill>
                <a:latin typeface="Helvetica Neue"/>
                <a:ea typeface="Helvetica Neue"/>
                <a:cs typeface="Helvetica Neue"/>
                <a:sym typeface="Helvetica Neue"/>
              </a:rPr>
              <a:t>EXTERNA</a:t>
            </a:r>
            <a:r>
              <a:rPr b="0" i="0" lang="es" sz="2000" u="none" cap="none" strike="noStrike">
                <a:solidFill>
                  <a:srgbClr val="000000"/>
                </a:solidFill>
                <a:latin typeface="Helvetica Neue Light"/>
                <a:ea typeface="Helvetica Neue Light"/>
                <a:cs typeface="Helvetica Neue Light"/>
                <a:sym typeface="Helvetica Neue Light"/>
              </a:rPr>
              <a:t>: dentro de la etiqueta </a:t>
            </a:r>
            <a:r>
              <a:rPr b="1" i="0" lang="es" sz="2000" u="none" cap="none" strike="noStrike">
                <a:solidFill>
                  <a:srgbClr val="000000"/>
                </a:solidFill>
                <a:latin typeface="Helvetica Neue"/>
                <a:ea typeface="Helvetica Neue"/>
                <a:cs typeface="Helvetica Neue"/>
                <a:sym typeface="Helvetica Neue"/>
              </a:rPr>
              <a:t>&lt;head&gt;</a:t>
            </a:r>
            <a:r>
              <a:rPr b="0" i="0" lang="es" sz="2000" u="none" cap="none" strike="noStrike">
                <a:solidFill>
                  <a:srgbClr val="000000"/>
                </a:solidFill>
                <a:latin typeface="Helvetica Neue Light"/>
                <a:ea typeface="Helvetica Neue Light"/>
                <a:cs typeface="Helvetica Neue Light"/>
                <a:sym typeface="Helvetica Neue Light"/>
              </a:rPr>
              <a:t>, llamas al archivo CSS que necesites (recuerda el uso de rutas relativas y absolutas).</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nvSpPr>
        <p:spPr>
          <a:xfrm>
            <a:off x="1453047" y="6414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i="1" lang="es" sz="4000" u="none" cap="none" strike="noStrike">
                <a:solidFill>
                  <a:srgbClr val="000000"/>
                </a:solidFill>
                <a:latin typeface="Lato"/>
                <a:ea typeface="Lato"/>
                <a:cs typeface="Lato"/>
                <a:sym typeface="Lato"/>
              </a:rPr>
              <a:t>INSERTAR CSS EN EL HTML</a:t>
            </a:r>
            <a:endParaRPr b="1" i="1" sz="4000" u="none" cap="none" strike="noStrike">
              <a:solidFill>
                <a:srgbClr val="000000"/>
              </a:solidFill>
              <a:latin typeface="Lato"/>
              <a:ea typeface="Lato"/>
              <a:cs typeface="Lato"/>
              <a:sym typeface="Lato"/>
            </a:endParaRPr>
          </a:p>
        </p:txBody>
      </p:sp>
      <p:graphicFrame>
        <p:nvGraphicFramePr>
          <p:cNvPr id="251" name="Google Shape;251;p40"/>
          <p:cNvGraphicFramePr/>
          <p:nvPr/>
        </p:nvGraphicFramePr>
        <p:xfrm>
          <a:off x="1434150" y="2819725"/>
          <a:ext cx="3000000" cy="3000000"/>
        </p:xfrm>
        <a:graphic>
          <a:graphicData uri="http://schemas.openxmlformats.org/drawingml/2006/table">
            <a:tbl>
              <a:tblPr>
                <a:noFill/>
                <a:tableStyleId>{097FEA1D-6A02-4511-A8E2-167D316694B2}</a:tableStyleId>
              </a:tblPr>
              <a:tblGrid>
                <a:gridCol w="6036700"/>
              </a:tblGrid>
              <a:tr h="469225">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 comentario de CSS, dentro de esta etiqueta, va el codigo CSS,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902350">
                <a:tc vMerge="1"/>
              </a:tr>
            </a:tbl>
          </a:graphicData>
        </a:graphic>
      </p:graphicFrame>
      <p:pic>
        <p:nvPicPr>
          <p:cNvPr id="252" name="Google Shape;252;p40"/>
          <p:cNvPicPr preferRelativeResize="0"/>
          <p:nvPr/>
        </p:nvPicPr>
        <p:blipFill rotWithShape="1">
          <a:blip r:embed="rId3">
            <a:alphaModFix/>
          </a:blip>
          <a:srcRect b="0" l="0" r="0" t="0"/>
          <a:stretch/>
        </p:blipFill>
        <p:spPr>
          <a:xfrm rot="834180">
            <a:off x="6123075" y="3790453"/>
            <a:ext cx="1358650" cy="883122"/>
          </a:xfrm>
          <a:prstGeom prst="rect">
            <a:avLst/>
          </a:prstGeom>
          <a:noFill/>
          <a:ln>
            <a:noFill/>
          </a:ln>
        </p:spPr>
      </p:pic>
      <p:sp>
        <p:nvSpPr>
          <p:cNvPr id="253" name="Google Shape;253;p40"/>
          <p:cNvSpPr txBox="1"/>
          <p:nvPr/>
        </p:nvSpPr>
        <p:spPr>
          <a:xfrm>
            <a:off x="1205550" y="1544125"/>
            <a:ext cx="623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100" u="none" cap="none" strike="noStrike">
                <a:solidFill>
                  <a:srgbClr val="111111"/>
                </a:solidFill>
                <a:latin typeface="Helvetica Neue Light"/>
                <a:ea typeface="Helvetica Neue Light"/>
                <a:cs typeface="Helvetica Neue Light"/>
                <a:sym typeface="Helvetica Neue Light"/>
              </a:rPr>
              <a:t>Forma </a:t>
            </a:r>
            <a:r>
              <a:rPr b="1" i="0" lang="es" sz="2100" u="none" cap="none" strike="noStrike">
                <a:solidFill>
                  <a:srgbClr val="111111"/>
                </a:solidFill>
                <a:latin typeface="Helvetica Neue"/>
                <a:ea typeface="Helvetica Neue"/>
                <a:cs typeface="Helvetica Neue"/>
                <a:sym typeface="Helvetica Neue"/>
              </a:rPr>
              <a:t>INTERNA</a:t>
            </a:r>
            <a:r>
              <a:rPr b="0" i="0" lang="es" sz="2100" u="none" cap="none" strike="noStrike">
                <a:solidFill>
                  <a:srgbClr val="111111"/>
                </a:solidFill>
                <a:latin typeface="Helvetica Neue Light"/>
                <a:ea typeface="Helvetica Neue Light"/>
                <a:cs typeface="Helvetica Neue Light"/>
                <a:sym typeface="Helvetica Neue Light"/>
              </a:rPr>
              <a:t>: es recomendable que esté dentro de la etiqueta </a:t>
            </a:r>
            <a:r>
              <a:rPr b="1" i="0" lang="es" sz="2100" u="none" cap="none" strike="noStrike">
                <a:solidFill>
                  <a:srgbClr val="A31515"/>
                </a:solidFill>
                <a:latin typeface="Helvetica Neue"/>
                <a:ea typeface="Helvetica Neue"/>
                <a:cs typeface="Helvetica Neue"/>
                <a:sym typeface="Helvetica Neue"/>
              </a:rPr>
              <a:t>&lt;head&gt;</a:t>
            </a:r>
            <a:r>
              <a:rPr b="0" i="0" lang="es" sz="2100" u="none" cap="none" strike="noStrike">
                <a:solidFill>
                  <a:srgbClr val="A31515"/>
                </a:solidFill>
                <a:latin typeface="Helvetica Neue Light"/>
                <a:ea typeface="Helvetica Neue Light"/>
                <a:cs typeface="Helvetica Neue Light"/>
                <a:sym typeface="Helvetica Neue Light"/>
              </a:rPr>
              <a:t>. </a:t>
            </a:r>
            <a:r>
              <a:rPr b="0" i="0" lang="es" sz="2100" u="none" cap="none" strike="noStrike">
                <a:solidFill>
                  <a:srgbClr val="111111"/>
                </a:solidFill>
                <a:latin typeface="Helvetica Neue Light"/>
                <a:ea typeface="Helvetica Neue Light"/>
                <a:cs typeface="Helvetica Neue Light"/>
                <a:sym typeface="Helvetica Neue Light"/>
              </a:rPr>
              <a:t>Puede estar en </a:t>
            </a:r>
            <a:r>
              <a:rPr b="1" i="0" lang="es" sz="2100" u="none" cap="none" strike="noStrike">
                <a:solidFill>
                  <a:srgbClr val="A31515"/>
                </a:solidFill>
                <a:latin typeface="Helvetica Neue"/>
                <a:ea typeface="Helvetica Neue"/>
                <a:cs typeface="Helvetica Neue"/>
                <a:sym typeface="Helvetica Neue"/>
              </a:rPr>
              <a:t>&lt;body&gt;</a:t>
            </a:r>
            <a:r>
              <a:rPr b="0" i="0" lang="es" sz="2100" u="none" cap="none" strike="noStrike">
                <a:solidFill>
                  <a:srgbClr val="A31515"/>
                </a:solidFill>
                <a:latin typeface="Helvetica Neue Light"/>
                <a:ea typeface="Helvetica Neue Light"/>
                <a:cs typeface="Helvetica Neue Light"/>
                <a:sym typeface="Helvetica Neue Light"/>
              </a:rPr>
              <a:t>,</a:t>
            </a:r>
            <a:r>
              <a:rPr b="0" i="0" lang="es" sz="2100" u="none" cap="none" strike="noStrike">
                <a:solidFill>
                  <a:srgbClr val="111111"/>
                </a:solidFill>
                <a:latin typeface="Helvetica Neue Light"/>
                <a:ea typeface="Helvetica Neue Light"/>
                <a:cs typeface="Helvetica Neue Light"/>
                <a:sym typeface="Helvetica Neue Light"/>
              </a:rPr>
              <a:t> pero sería más desprolijo.</a:t>
            </a:r>
            <a:endParaRPr b="0" i="0" sz="1500" u="none" cap="none" strike="noStrike">
              <a:solidFill>
                <a:srgbClr val="111111"/>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i="1" lang="es" sz="4000" u="none" cap="none" strike="noStrike">
                <a:solidFill>
                  <a:srgbClr val="000000"/>
                </a:solidFill>
                <a:latin typeface="Lato"/>
                <a:ea typeface="Lato"/>
                <a:cs typeface="Lato"/>
                <a:sym typeface="Lato"/>
              </a:rPr>
              <a:t>INSERTAR CSS EN EL HTML</a:t>
            </a:r>
            <a:endParaRPr b="1" i="1" sz="4000" u="none" cap="none" strike="noStrike">
              <a:solidFill>
                <a:srgbClr val="000000"/>
              </a:solidFill>
              <a:latin typeface="Lato"/>
              <a:ea typeface="Lato"/>
              <a:cs typeface="Lato"/>
              <a:sym typeface="Lato"/>
            </a:endParaRPr>
          </a:p>
        </p:txBody>
      </p:sp>
      <p:graphicFrame>
        <p:nvGraphicFramePr>
          <p:cNvPr id="259" name="Google Shape;259;p41"/>
          <p:cNvGraphicFramePr/>
          <p:nvPr/>
        </p:nvGraphicFramePr>
        <p:xfrm>
          <a:off x="1365850" y="2754875"/>
          <a:ext cx="3000000" cy="3000000"/>
        </p:xfrm>
        <a:graphic>
          <a:graphicData uri="http://schemas.openxmlformats.org/drawingml/2006/table">
            <a:tbl>
              <a:tblPr>
                <a:noFill/>
                <a:tableStyleId>{097FEA1D-6A02-4511-A8E2-167D316694B2}</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&gt;Un encabezado sin formato&lt;/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&gt;H2 con formato CSS&lt;/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&gt;Párrafo formateado&lt;/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&gt;Otro 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pic>
        <p:nvPicPr>
          <p:cNvPr id="260" name="Google Shape;260;p41"/>
          <p:cNvPicPr preferRelativeResize="0"/>
          <p:nvPr/>
        </p:nvPicPr>
        <p:blipFill rotWithShape="1">
          <a:blip r:embed="rId3">
            <a:alphaModFix/>
          </a:blip>
          <a:srcRect b="0" l="0" r="0" t="0"/>
          <a:stretch/>
        </p:blipFill>
        <p:spPr>
          <a:xfrm rot="1116296">
            <a:off x="6233775" y="3786875"/>
            <a:ext cx="1453093" cy="1070700"/>
          </a:xfrm>
          <a:prstGeom prst="rect">
            <a:avLst/>
          </a:prstGeom>
          <a:noFill/>
          <a:ln>
            <a:noFill/>
          </a:ln>
        </p:spPr>
      </p:pic>
      <p:sp>
        <p:nvSpPr>
          <p:cNvPr id="261" name="Google Shape;261;p41"/>
          <p:cNvSpPr txBox="1"/>
          <p:nvPr/>
        </p:nvSpPr>
        <p:spPr>
          <a:xfrm>
            <a:off x="1205550" y="1544125"/>
            <a:ext cx="623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111111"/>
                </a:solidFill>
                <a:latin typeface="Helvetica Neue Light"/>
                <a:ea typeface="Helvetica Neue Light"/>
                <a:cs typeface="Helvetica Neue Light"/>
                <a:sym typeface="Helvetica Neue Light"/>
              </a:rPr>
              <a:t>Otra forma </a:t>
            </a:r>
            <a:r>
              <a:rPr b="1" i="0" lang="es" sz="2000" u="none" cap="none" strike="noStrike">
                <a:solidFill>
                  <a:srgbClr val="111111"/>
                </a:solidFill>
                <a:latin typeface="Helvetica Neue"/>
                <a:ea typeface="Helvetica Neue"/>
                <a:cs typeface="Helvetica Neue"/>
                <a:sym typeface="Helvetica Neue"/>
              </a:rPr>
              <a:t>INTERNA</a:t>
            </a:r>
            <a:r>
              <a:rPr b="0" i="0" lang="es" sz="2000" u="none" cap="none" strike="noStrike">
                <a:solidFill>
                  <a:srgbClr val="111111"/>
                </a:solidFill>
                <a:latin typeface="Helvetica Neue Light"/>
                <a:ea typeface="Helvetica Neue Light"/>
                <a:cs typeface="Helvetica Neue Light"/>
                <a:sym typeface="Helvetica Neue Light"/>
              </a:rPr>
              <a:t>, muy poco recomendable, consiste en usar para “parches” específicos, o pruebas. Se hace difícil mantenerlo.</a:t>
            </a:r>
            <a:endParaRPr b="0" i="0" sz="1400" u="none" cap="none" strike="noStrike">
              <a:solidFill>
                <a:srgbClr val="111111"/>
              </a:solidFill>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idx="4294967295" type="title"/>
          </p:nvPr>
        </p:nvSpPr>
        <p:spPr>
          <a:xfrm>
            <a:off x="2824275" y="214305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800"/>
              <a:t>Selectores</a:t>
            </a:r>
            <a:endParaRPr sz="3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nvSpPr>
        <p:spPr>
          <a:xfrm>
            <a:off x="378700" y="535700"/>
            <a:ext cx="8451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400">
                <a:latin typeface="Lato"/>
                <a:ea typeface="Lato"/>
                <a:cs typeface="Lato"/>
                <a:sym typeface="Lato"/>
              </a:rPr>
              <a:t>SELECCIÓN DE HTML MEDIANTE CSS</a:t>
            </a:r>
            <a:endParaRPr sz="2400">
              <a:latin typeface="Lato"/>
              <a:ea typeface="Lato"/>
              <a:cs typeface="Lato"/>
              <a:sym typeface="Lato"/>
            </a:endParaRPr>
          </a:p>
        </p:txBody>
      </p:sp>
      <p:sp>
        <p:nvSpPr>
          <p:cNvPr id="272" name="Google Shape;272;p43"/>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s" sz="2000">
                <a:solidFill>
                  <a:schemeClr val="dk1"/>
                </a:solidFill>
                <a:latin typeface="Helvetica Neue"/>
                <a:ea typeface="Helvetica Neue"/>
                <a:cs typeface="Helvetica Neue"/>
                <a:sym typeface="Helvetica Neue"/>
              </a:rPr>
              <a:t>3 formas</a:t>
            </a:r>
            <a:endParaRPr b="1" sz="2000">
              <a:latin typeface="Helvetica Neue"/>
              <a:ea typeface="Helvetica Neue"/>
              <a:cs typeface="Helvetica Neue"/>
              <a:sym typeface="Helvetica Neue"/>
            </a:endParaRPr>
          </a:p>
        </p:txBody>
      </p:sp>
      <p:sp>
        <p:nvSpPr>
          <p:cNvPr id="273" name="Google Shape;273;p43"/>
          <p:cNvSpPr txBox="1"/>
          <p:nvPr/>
        </p:nvSpPr>
        <p:spPr>
          <a:xfrm>
            <a:off x="4815675" y="1833075"/>
            <a:ext cx="3888600" cy="2736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300">
                <a:solidFill>
                  <a:srgbClr val="800000"/>
                </a:solidFill>
                <a:latin typeface="Consolas"/>
                <a:ea typeface="Consolas"/>
                <a:cs typeface="Consolas"/>
                <a:sym typeface="Consolas"/>
              </a:rPr>
              <a:t>h1</a:t>
            </a:r>
            <a:r>
              <a:rPr lang="es"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chemeClr val="dk1"/>
                </a:solidFill>
                <a:latin typeface="Consolas"/>
                <a:ea typeface="Consolas"/>
                <a:cs typeface="Consolas"/>
                <a:sym typeface="Consolas"/>
              </a:rPr>
              <a:t>   propiedad: valor;</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rgbClr val="800000"/>
                </a:solidFill>
                <a:latin typeface="Consolas"/>
                <a:ea typeface="Consolas"/>
                <a:cs typeface="Consolas"/>
                <a:sym typeface="Consolas"/>
              </a:rPr>
              <a:t>.clase</a:t>
            </a:r>
            <a:r>
              <a:rPr lang="es"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chemeClr val="dk1"/>
                </a:solidFill>
                <a:latin typeface="Consolas"/>
                <a:ea typeface="Consolas"/>
                <a:cs typeface="Consolas"/>
                <a:sym typeface="Consolas"/>
              </a:rPr>
              <a:t>   propiedad: valor;</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rgbClr val="800000"/>
                </a:solidFill>
                <a:latin typeface="Consolas"/>
                <a:ea typeface="Consolas"/>
                <a:cs typeface="Consolas"/>
                <a:sym typeface="Consolas"/>
              </a:rPr>
              <a:t>#id</a:t>
            </a:r>
            <a:r>
              <a:rPr lang="es"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chemeClr val="dk1"/>
                </a:solidFill>
                <a:latin typeface="Consolas"/>
                <a:ea typeface="Consolas"/>
                <a:cs typeface="Consolas"/>
                <a:sym typeface="Consolas"/>
              </a:rPr>
              <a:t>   propiedad: valor;</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spcBef>
                <a:spcPts val="0"/>
              </a:spcBef>
              <a:spcAft>
                <a:spcPts val="0"/>
              </a:spcAft>
              <a:buNone/>
            </a:pPr>
            <a:r>
              <a:t/>
            </a:r>
            <a:endParaRPr/>
          </a:p>
        </p:txBody>
      </p:sp>
      <p:cxnSp>
        <p:nvCxnSpPr>
          <p:cNvPr id="274" name="Google Shape;274;p43"/>
          <p:cNvCxnSpPr/>
          <p:nvPr/>
        </p:nvCxnSpPr>
        <p:spPr>
          <a:xfrm>
            <a:off x="3606100" y="2209300"/>
            <a:ext cx="994800" cy="11400"/>
          </a:xfrm>
          <a:prstGeom prst="straightConnector1">
            <a:avLst/>
          </a:prstGeom>
          <a:noFill/>
          <a:ln cap="flat" cmpd="sng" w="28575">
            <a:solidFill>
              <a:srgbClr val="FF0000"/>
            </a:solidFill>
            <a:prstDash val="solid"/>
            <a:round/>
            <a:headEnd len="med" w="med" type="none"/>
            <a:tailEnd len="med" w="med" type="triangle"/>
          </a:ln>
        </p:spPr>
      </p:cxnSp>
      <p:sp>
        <p:nvSpPr>
          <p:cNvPr id="275" name="Google Shape;275;p43"/>
          <p:cNvSpPr txBox="1"/>
          <p:nvPr/>
        </p:nvSpPr>
        <p:spPr>
          <a:xfrm>
            <a:off x="395650" y="1946360"/>
            <a:ext cx="3075000" cy="4863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Por etiqueta</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
        <p:nvSpPr>
          <p:cNvPr id="276" name="Google Shape;276;p43"/>
          <p:cNvSpPr txBox="1"/>
          <p:nvPr/>
        </p:nvSpPr>
        <p:spPr>
          <a:xfrm>
            <a:off x="378700" y="2935685"/>
            <a:ext cx="3075000" cy="486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Por clase</a:t>
            </a:r>
            <a:br>
              <a:rPr lang="es" sz="2000">
                <a:solidFill>
                  <a:schemeClr val="dk1"/>
                </a:solidFill>
                <a:latin typeface="Helvetica Neue Light"/>
                <a:ea typeface="Helvetica Neue Light"/>
                <a:cs typeface="Helvetica Neue Light"/>
                <a:sym typeface="Helvetica Neue Light"/>
              </a:rPr>
            </a:br>
            <a:r>
              <a:rPr lang="es" sz="1600">
                <a:solidFill>
                  <a:srgbClr val="999999"/>
                </a:solidFill>
                <a:latin typeface="Helvetica Neue Light"/>
                <a:ea typeface="Helvetica Neue Light"/>
                <a:cs typeface="Helvetica Neue Light"/>
                <a:sym typeface="Helvetica Neue Light"/>
              </a:rPr>
              <a:t>(anteponiendo el “.”)</a:t>
            </a:r>
            <a:endParaRPr sz="1600">
              <a:solidFill>
                <a:srgbClr val="999999"/>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cxnSp>
        <p:nvCxnSpPr>
          <p:cNvPr id="277" name="Google Shape;277;p43"/>
          <p:cNvCxnSpPr/>
          <p:nvPr/>
        </p:nvCxnSpPr>
        <p:spPr>
          <a:xfrm>
            <a:off x="3637288" y="3195825"/>
            <a:ext cx="994800" cy="11400"/>
          </a:xfrm>
          <a:prstGeom prst="straightConnector1">
            <a:avLst/>
          </a:prstGeom>
          <a:noFill/>
          <a:ln cap="flat" cmpd="sng" w="28575">
            <a:solidFill>
              <a:srgbClr val="FF0000"/>
            </a:solidFill>
            <a:prstDash val="solid"/>
            <a:round/>
            <a:headEnd len="med" w="med" type="none"/>
            <a:tailEnd len="med" w="med" type="triangle"/>
          </a:ln>
        </p:spPr>
      </p:cxnSp>
      <p:cxnSp>
        <p:nvCxnSpPr>
          <p:cNvPr id="278" name="Google Shape;278;p43"/>
          <p:cNvCxnSpPr/>
          <p:nvPr/>
        </p:nvCxnSpPr>
        <p:spPr>
          <a:xfrm>
            <a:off x="3687963" y="4083000"/>
            <a:ext cx="994800" cy="11400"/>
          </a:xfrm>
          <a:prstGeom prst="straightConnector1">
            <a:avLst/>
          </a:prstGeom>
          <a:noFill/>
          <a:ln cap="flat" cmpd="sng" w="28575">
            <a:solidFill>
              <a:srgbClr val="FF0000"/>
            </a:solidFill>
            <a:prstDash val="solid"/>
            <a:round/>
            <a:headEnd len="med" w="med" type="none"/>
            <a:tailEnd len="med" w="med" type="triangle"/>
          </a:ln>
        </p:spPr>
      </p:cxnSp>
      <p:sp>
        <p:nvSpPr>
          <p:cNvPr id="279" name="Google Shape;279;p43"/>
          <p:cNvSpPr txBox="1"/>
          <p:nvPr/>
        </p:nvSpPr>
        <p:spPr>
          <a:xfrm>
            <a:off x="395650" y="3925010"/>
            <a:ext cx="3075000" cy="486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Por ID</a:t>
            </a:r>
            <a:br>
              <a:rPr lang="es" sz="2000">
                <a:solidFill>
                  <a:schemeClr val="dk1"/>
                </a:solidFill>
                <a:latin typeface="Didact Gothic"/>
                <a:ea typeface="Didact Gothic"/>
                <a:cs typeface="Didact Gothic"/>
                <a:sym typeface="Didact Gothic"/>
              </a:rPr>
            </a:br>
            <a:r>
              <a:rPr lang="es" sz="1600">
                <a:solidFill>
                  <a:srgbClr val="999999"/>
                </a:solidFill>
                <a:latin typeface="Didact Gothic"/>
                <a:ea typeface="Didact Gothic"/>
                <a:cs typeface="Didact Gothic"/>
                <a:sym typeface="Didact Gothic"/>
              </a:rPr>
              <a:t>(anteponiendo el “#”)</a:t>
            </a:r>
            <a:endParaRPr sz="1600">
              <a:solidFill>
                <a:srgbClr val="999999"/>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nvSpPr>
        <p:spPr>
          <a:xfrm>
            <a:off x="2789700" y="2077200"/>
            <a:ext cx="3564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u="none" cap="none" strike="noStrike">
                <a:solidFill>
                  <a:srgbClr val="000000"/>
                </a:solidFill>
                <a:latin typeface="Lato"/>
                <a:ea typeface="Lato"/>
                <a:cs typeface="Lato"/>
                <a:sym typeface="Lato"/>
              </a:rPr>
              <a:t>COMPARACIÓN CLASS VS. ID   </a:t>
            </a:r>
            <a:endParaRPr i="1" sz="3600" u="none" cap="none" strike="noStrike">
              <a:solidFill>
                <a:srgbClr val="000000"/>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nvSpPr>
        <p:spPr>
          <a:xfrm>
            <a:off x="1480797" y="4825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i="1" lang="es" sz="4000" u="none" cap="none" strike="noStrike">
                <a:solidFill>
                  <a:srgbClr val="111111"/>
                </a:solidFill>
                <a:latin typeface="Lato"/>
                <a:ea typeface="Lato"/>
                <a:cs typeface="Lato"/>
                <a:sym typeface="Lato"/>
              </a:rPr>
              <a:t>COMPARACIÓN</a:t>
            </a:r>
            <a:endParaRPr i="1" sz="4000" u="none" cap="none" strike="noStrike">
              <a:solidFill>
                <a:srgbClr val="111111"/>
              </a:solidFill>
              <a:latin typeface="Lato"/>
              <a:ea typeface="Lato"/>
              <a:cs typeface="Lato"/>
              <a:sym typeface="Lato"/>
            </a:endParaRPr>
          </a:p>
        </p:txBody>
      </p:sp>
      <p:graphicFrame>
        <p:nvGraphicFramePr>
          <p:cNvPr id="290" name="Google Shape;290;p45"/>
          <p:cNvGraphicFramePr/>
          <p:nvPr/>
        </p:nvGraphicFramePr>
        <p:xfrm>
          <a:off x="567538" y="1355400"/>
          <a:ext cx="3000000" cy="3000000"/>
        </p:xfrm>
        <a:graphic>
          <a:graphicData uri="http://schemas.openxmlformats.org/drawingml/2006/table">
            <a:tbl>
              <a:tblPr>
                <a:noFill/>
                <a:tableStyleId>{339EED01-8C32-4709-A532-B9264E98C58B}</a:tableStyleId>
              </a:tblPr>
              <a:tblGrid>
                <a:gridCol w="1475775"/>
                <a:gridCol w="1990975"/>
                <a:gridCol w="2154325"/>
                <a:gridCol w="2443325"/>
              </a:tblGrid>
              <a:tr h="8229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¿Se puede reutilizar su nombre en el HTML?</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¿Se puede usar varias veces en un atributo en el HTML?</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¿Cuándo lo uso?</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ID</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FF0000"/>
                          </a:solidFill>
                          <a:latin typeface="Helvetica Neue"/>
                          <a:ea typeface="Helvetica Neue"/>
                          <a:cs typeface="Helvetica Neue"/>
                          <a:sym typeface="Helvetica Neue"/>
                        </a:rPr>
                        <a:t>NO</a:t>
                      </a:r>
                      <a:endParaRPr b="1" sz="20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FF0000"/>
                          </a:solidFill>
                          <a:latin typeface="Helvetica Neue"/>
                          <a:ea typeface="Helvetica Neue"/>
                          <a:cs typeface="Helvetica Neue"/>
                          <a:sym typeface="Helvetica Neue"/>
                        </a:rPr>
                        <a:t>NO</a:t>
                      </a:r>
                      <a:endParaRPr b="1" sz="20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Nombrar secciones, divisiones de código</a:t>
                      </a:r>
                      <a:endParaRPr sz="1400" u="none" cap="none" strike="noStrike">
                        <a:latin typeface="Helvetica Neue"/>
                        <a:ea typeface="Helvetica Neue"/>
                        <a:cs typeface="Helvetica Neue"/>
                        <a:sym typeface="Helvetica Neue"/>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CLASS</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6AA84F"/>
                          </a:solidFill>
                          <a:latin typeface="Helvetica Neue"/>
                          <a:ea typeface="Helvetica Neue"/>
                          <a:cs typeface="Helvetica Neue"/>
                          <a:sym typeface="Helvetica Neue"/>
                        </a:rPr>
                        <a:t>SI</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6AA84F"/>
                          </a:solidFill>
                          <a:latin typeface="Helvetica Neue"/>
                          <a:ea typeface="Helvetica Neue"/>
                          <a:cs typeface="Helvetica Neue"/>
                          <a:sym typeface="Helvetica Neue"/>
                        </a:rPr>
                        <a:t>SI</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Especificar diseño aparte del código</a:t>
                      </a:r>
                      <a:endParaRPr sz="1400" u="none" cap="none" strike="noStrike">
                        <a:latin typeface="Helvetica Neue"/>
                        <a:ea typeface="Helvetica Neue"/>
                        <a:cs typeface="Helvetica Neue"/>
                        <a:sym typeface="Helvetica Neue"/>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Ejemplo ID</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434343"/>
                          </a:solidFill>
                          <a:latin typeface="Helvetica Neue"/>
                          <a:ea typeface="Helvetica Neue"/>
                          <a:cs typeface="Helvetica Neue"/>
                          <a:sym typeface="Helvetica Neue"/>
                        </a:rPr>
                        <a:t>id="productos"</a:t>
                      </a:r>
                      <a:endParaRPr b="1" sz="1400" u="none" cap="none" strike="noStrike">
                        <a:solidFill>
                          <a:srgbClr val="434343"/>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id="productos2"</a:t>
                      </a:r>
                      <a:endParaRPr b="1" sz="1400" u="none" cap="none" strike="noStrike">
                        <a:solidFill>
                          <a:srgbClr val="434343"/>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sz="1400" u="none" cap="none" strike="noStrike">
                          <a:solidFill>
                            <a:srgbClr val="800000"/>
                          </a:solidFill>
                          <a:highlight>
                            <a:srgbClr val="FFFFFF"/>
                          </a:highlight>
                          <a:latin typeface="Helvetica Neue"/>
                          <a:ea typeface="Helvetica Neue"/>
                          <a:cs typeface="Helvetica Neue"/>
                          <a:sym typeface="Helvetica Neue"/>
                        </a:rPr>
                        <a:t>&lt;section</a:t>
                      </a:r>
                      <a:r>
                        <a:rPr lang="es" sz="1400" u="none" cap="none" strike="noStrike">
                          <a:solidFill>
                            <a:schemeClr val="dk1"/>
                          </a:solidFill>
                          <a:highlight>
                            <a:srgbClr val="FFFFFF"/>
                          </a:highlight>
                          <a:latin typeface="Helvetica Neue"/>
                          <a:ea typeface="Helvetica Neue"/>
                          <a:cs typeface="Helvetica Neue"/>
                          <a:sym typeface="Helvetica Neue"/>
                        </a:rPr>
                        <a:t> </a:t>
                      </a:r>
                      <a:r>
                        <a:rPr lang="es" sz="1400" u="none" cap="none" strike="noStrike">
                          <a:solidFill>
                            <a:srgbClr val="FF0000"/>
                          </a:solidFill>
                          <a:highlight>
                            <a:srgbClr val="FFFFFF"/>
                          </a:highlight>
                          <a:latin typeface="Helvetica Neue"/>
                          <a:ea typeface="Helvetica Neue"/>
                          <a:cs typeface="Helvetica Neue"/>
                          <a:sym typeface="Helvetica Neue"/>
                        </a:rPr>
                        <a:t>id</a:t>
                      </a:r>
                      <a:r>
                        <a:rPr lang="es" sz="1400" u="none" cap="none" strike="noStrike">
                          <a:solidFill>
                            <a:schemeClr val="dk1"/>
                          </a:solidFill>
                          <a:highlight>
                            <a:srgbClr val="FFFFFF"/>
                          </a:highlight>
                          <a:latin typeface="Helvetica Neue"/>
                          <a:ea typeface="Helvetica Neue"/>
                          <a:cs typeface="Helvetica Neue"/>
                          <a:sym typeface="Helvetica Neue"/>
                        </a:rPr>
                        <a:t>=</a:t>
                      </a:r>
                      <a:r>
                        <a:rPr lang="es" sz="1400" u="none" cap="none" strike="noStrike">
                          <a:solidFill>
                            <a:srgbClr val="0000FF"/>
                          </a:solidFill>
                          <a:highlight>
                            <a:srgbClr val="FFFFFF"/>
                          </a:highlight>
                          <a:latin typeface="Helvetica Neue"/>
                          <a:ea typeface="Helvetica Neue"/>
                          <a:cs typeface="Helvetica Neue"/>
                          <a:sym typeface="Helvetica Neue"/>
                        </a:rPr>
                        <a:t>"productos"</a:t>
                      </a:r>
                      <a:r>
                        <a:rPr lang="es" sz="1400" u="none" cap="none" strike="noStrike">
                          <a:solidFill>
                            <a:srgbClr val="800000"/>
                          </a:solidFill>
                          <a:highlight>
                            <a:srgbClr val="FFFFFF"/>
                          </a:highlight>
                          <a:latin typeface="Helvetica Neue"/>
                          <a:ea typeface="Helvetica Neue"/>
                          <a:cs typeface="Helvetica Neue"/>
                          <a:sym typeface="Helvetica Neue"/>
                        </a:rPr>
                        <a:t>&gt;</a:t>
                      </a:r>
                      <a:endParaRPr sz="1400" u="none" cap="none" strike="noStrike">
                        <a:latin typeface="Helvetica Neue"/>
                        <a:ea typeface="Helvetica Neue"/>
                        <a:cs typeface="Helvetica Neue"/>
                        <a:sym typeface="Helvetica Neue"/>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Ejemplo CLASS</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434343"/>
                          </a:solidFill>
                          <a:latin typeface="Helvetica Neue"/>
                          <a:ea typeface="Helvetica Neue"/>
                          <a:cs typeface="Helvetica Neue"/>
                          <a:sym typeface="Helvetica Neue"/>
                        </a:rPr>
                        <a:t>class="bordes"</a:t>
                      </a:r>
                      <a:endParaRPr b="1" sz="1400" u="none" cap="none" strike="noStrike">
                        <a:solidFill>
                          <a:srgbClr val="434343"/>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class="bordes"</a:t>
                      </a:r>
                      <a:endParaRPr b="1" sz="1400" u="none" cap="none" strike="noStrike">
                        <a:solidFill>
                          <a:srgbClr val="434343"/>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class="bordes destacado"</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sz="1400" u="none" cap="none" strike="noStrike">
                          <a:solidFill>
                            <a:srgbClr val="800000"/>
                          </a:solidFill>
                          <a:highlight>
                            <a:srgbClr val="FFFFFF"/>
                          </a:highlight>
                          <a:latin typeface="Helvetica Neue"/>
                          <a:ea typeface="Helvetica Neue"/>
                          <a:cs typeface="Helvetica Neue"/>
                          <a:sym typeface="Helvetica Neue"/>
                        </a:rPr>
                        <a:t>&lt;p</a:t>
                      </a:r>
                      <a:r>
                        <a:rPr lang="es" sz="1400" u="none" cap="none" strike="noStrike">
                          <a:solidFill>
                            <a:schemeClr val="dk1"/>
                          </a:solidFill>
                          <a:highlight>
                            <a:srgbClr val="FFFFFF"/>
                          </a:highlight>
                          <a:latin typeface="Helvetica Neue"/>
                          <a:ea typeface="Helvetica Neue"/>
                          <a:cs typeface="Helvetica Neue"/>
                          <a:sym typeface="Helvetica Neue"/>
                        </a:rPr>
                        <a:t> </a:t>
                      </a:r>
                      <a:r>
                        <a:rPr lang="es" sz="1400" u="none" cap="none" strike="noStrike">
                          <a:solidFill>
                            <a:srgbClr val="FF0000"/>
                          </a:solidFill>
                          <a:highlight>
                            <a:srgbClr val="FFFFFF"/>
                          </a:highlight>
                          <a:latin typeface="Helvetica Neue"/>
                          <a:ea typeface="Helvetica Neue"/>
                          <a:cs typeface="Helvetica Neue"/>
                          <a:sym typeface="Helvetica Neue"/>
                        </a:rPr>
                        <a:t>class</a:t>
                      </a:r>
                      <a:r>
                        <a:rPr lang="es" sz="1400" u="none" cap="none" strike="noStrike">
                          <a:solidFill>
                            <a:schemeClr val="dk1"/>
                          </a:solidFill>
                          <a:highlight>
                            <a:srgbClr val="FFFFFF"/>
                          </a:highlight>
                          <a:latin typeface="Helvetica Neue"/>
                          <a:ea typeface="Helvetica Neue"/>
                          <a:cs typeface="Helvetica Neue"/>
                          <a:sym typeface="Helvetica Neue"/>
                        </a:rPr>
                        <a:t>=</a:t>
                      </a:r>
                      <a:r>
                        <a:rPr lang="es" sz="1400" u="none" cap="none" strike="noStrike">
                          <a:solidFill>
                            <a:srgbClr val="0000FF"/>
                          </a:solidFill>
                          <a:highlight>
                            <a:srgbClr val="FFFFFF"/>
                          </a:highlight>
                          <a:latin typeface="Helvetica Neue"/>
                          <a:ea typeface="Helvetica Neue"/>
                          <a:cs typeface="Helvetica Neue"/>
                          <a:sym typeface="Helvetica Neue"/>
                        </a:rPr>
                        <a:t>"destacado"</a:t>
                      </a:r>
                      <a:r>
                        <a:rPr lang="es" sz="1400" u="none" cap="none" strike="noStrike">
                          <a:solidFill>
                            <a:srgbClr val="800000"/>
                          </a:solidFill>
                          <a:highlight>
                            <a:srgbClr val="FFFFFF"/>
                          </a:highlight>
                          <a:latin typeface="Helvetica Neue"/>
                          <a:ea typeface="Helvetica Neue"/>
                          <a:cs typeface="Helvetica Neue"/>
                          <a:sym typeface="Helvetica Neue"/>
                        </a:rPr>
                        <a:t>&gt;</a:t>
                      </a:r>
                      <a:endParaRPr sz="1400" u="none" cap="none" strike="noStrike">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nvSpPr>
        <p:spPr>
          <a:xfrm>
            <a:off x="1753650" y="1926700"/>
            <a:ext cx="5636700" cy="160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Clr>
                <a:schemeClr val="dk1"/>
              </a:buClr>
              <a:buSzPts val="1100"/>
              <a:buFont typeface="Arial"/>
              <a:buNone/>
            </a:pPr>
            <a:r>
              <a:t/>
            </a:r>
            <a:endParaRPr b="1" sz="7000" u="none" cap="none" strike="noStrike">
              <a:latin typeface="Didact Gothic"/>
              <a:ea typeface="Didact Gothic"/>
              <a:cs typeface="Didact Gothic"/>
              <a:sym typeface="Didact Gothic"/>
            </a:endParaRPr>
          </a:p>
        </p:txBody>
      </p:sp>
      <p:sp>
        <p:nvSpPr>
          <p:cNvPr id="105" name="Google Shape;105;p19"/>
          <p:cNvSpPr txBox="1"/>
          <p:nvPr>
            <p:ph type="ctrTitle"/>
          </p:nvPr>
        </p:nvSpPr>
        <p:spPr>
          <a:xfrm>
            <a:off x="685800" y="2147350"/>
            <a:ext cx="61722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4000"/>
              <a:t>ENLACES RELATIVOS, ABSOLUTOS E INTERNOS</a:t>
            </a:r>
            <a:endParaRPr sz="4000"/>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nvSpPr>
        <p:spPr>
          <a:xfrm>
            <a:off x="1453047" y="5441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i="1" lang="es" sz="4000" u="none" cap="none" strike="noStrike">
                <a:solidFill>
                  <a:srgbClr val="111111"/>
                </a:solidFill>
                <a:latin typeface="Lato"/>
                <a:ea typeface="Lato"/>
                <a:cs typeface="Lato"/>
                <a:sym typeface="Lato"/>
              </a:rPr>
              <a:t>EJEMPLO</a:t>
            </a:r>
            <a:endParaRPr i="1" sz="4000" u="none" cap="none" strike="noStrike">
              <a:solidFill>
                <a:srgbClr val="111111"/>
              </a:solidFill>
              <a:latin typeface="Lato"/>
              <a:ea typeface="Lato"/>
              <a:cs typeface="Lato"/>
              <a:sym typeface="Lato"/>
            </a:endParaRPr>
          </a:p>
        </p:txBody>
      </p:sp>
      <p:graphicFrame>
        <p:nvGraphicFramePr>
          <p:cNvPr id="296" name="Google Shape;296;p46"/>
          <p:cNvGraphicFramePr/>
          <p:nvPr/>
        </p:nvGraphicFramePr>
        <p:xfrm>
          <a:off x="1687000" y="1739650"/>
          <a:ext cx="3000000" cy="3000000"/>
        </p:xfrm>
        <a:graphic>
          <a:graphicData uri="http://schemas.openxmlformats.org/drawingml/2006/table">
            <a:tbl>
              <a:tblPr>
                <a:noFill/>
                <a:tableStyleId>{097FEA1D-6A02-4511-A8E2-167D316694B2}</a:tableStyleId>
              </a:tblPr>
              <a:tblGrid>
                <a:gridCol w="2685100"/>
              </a:tblGrid>
              <a:tr h="8675">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1654375">
                <a:tc vMerge="1"/>
              </a:tr>
            </a:tbl>
          </a:graphicData>
        </a:graphic>
      </p:graphicFrame>
      <p:sp>
        <p:nvSpPr>
          <p:cNvPr id="297" name="Google Shape;297;p46"/>
          <p:cNvSpPr txBox="1"/>
          <p:nvPr/>
        </p:nvSpPr>
        <p:spPr>
          <a:xfrm>
            <a:off x="1720550" y="14276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idact Gothic"/>
                <a:ea typeface="Didact Gothic"/>
                <a:cs typeface="Didact Gothic"/>
                <a:sym typeface="Didact Gothic"/>
              </a:rPr>
              <a:t>HTML:</a:t>
            </a:r>
            <a:endParaRPr b="0" i="0" sz="1400" u="none" cap="none" strike="noStrike">
              <a:solidFill>
                <a:srgbClr val="000000"/>
              </a:solidFill>
              <a:latin typeface="Arial"/>
              <a:ea typeface="Arial"/>
              <a:cs typeface="Arial"/>
              <a:sym typeface="Arial"/>
            </a:endParaRPr>
          </a:p>
        </p:txBody>
      </p:sp>
      <p:sp>
        <p:nvSpPr>
          <p:cNvPr id="298" name="Google Shape;298;p46"/>
          <p:cNvSpPr txBox="1"/>
          <p:nvPr/>
        </p:nvSpPr>
        <p:spPr>
          <a:xfrm>
            <a:off x="4582850" y="14276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idact Gothic"/>
                <a:ea typeface="Didact Gothic"/>
                <a:cs typeface="Didact Gothic"/>
                <a:sym typeface="Didact Gothic"/>
              </a:rPr>
              <a:t>HTML:</a:t>
            </a:r>
            <a:endParaRPr b="0" i="0" sz="1400" u="none" cap="none" strike="noStrike">
              <a:solidFill>
                <a:srgbClr val="000000"/>
              </a:solidFill>
              <a:latin typeface="Arial"/>
              <a:ea typeface="Arial"/>
              <a:cs typeface="Arial"/>
              <a:sym typeface="Arial"/>
            </a:endParaRPr>
          </a:p>
        </p:txBody>
      </p:sp>
      <p:pic>
        <p:nvPicPr>
          <p:cNvPr id="299" name="Google Shape;299;p46"/>
          <p:cNvPicPr preferRelativeResize="0"/>
          <p:nvPr/>
        </p:nvPicPr>
        <p:blipFill rotWithShape="1">
          <a:blip r:embed="rId3">
            <a:alphaModFix/>
          </a:blip>
          <a:srcRect b="0" l="0" r="0" t="0"/>
          <a:stretch/>
        </p:blipFill>
        <p:spPr>
          <a:xfrm>
            <a:off x="639575" y="1991948"/>
            <a:ext cx="752750" cy="932750"/>
          </a:xfrm>
          <a:prstGeom prst="rect">
            <a:avLst/>
          </a:prstGeom>
          <a:noFill/>
          <a:ln>
            <a:noFill/>
          </a:ln>
        </p:spPr>
      </p:pic>
      <p:pic>
        <p:nvPicPr>
          <p:cNvPr id="300" name="Google Shape;300;p46"/>
          <p:cNvPicPr preferRelativeResize="0"/>
          <p:nvPr/>
        </p:nvPicPr>
        <p:blipFill rotWithShape="1">
          <a:blip r:embed="rId4">
            <a:alphaModFix/>
          </a:blip>
          <a:srcRect b="0" l="0" r="0" t="0"/>
          <a:stretch/>
        </p:blipFill>
        <p:spPr>
          <a:xfrm>
            <a:off x="7601700" y="2029175"/>
            <a:ext cx="976475" cy="932750"/>
          </a:xfrm>
          <a:prstGeom prst="rect">
            <a:avLst/>
          </a:prstGeom>
          <a:noFill/>
          <a:ln>
            <a:noFill/>
          </a:ln>
        </p:spPr>
      </p:pic>
      <p:graphicFrame>
        <p:nvGraphicFramePr>
          <p:cNvPr id="301" name="Google Shape;301;p46"/>
          <p:cNvGraphicFramePr/>
          <p:nvPr/>
        </p:nvGraphicFramePr>
        <p:xfrm>
          <a:off x="4644350" y="1758275"/>
          <a:ext cx="3000000" cy="3000000"/>
        </p:xfrm>
        <a:graphic>
          <a:graphicData uri="http://schemas.openxmlformats.org/drawingml/2006/table">
            <a:tbl>
              <a:tblPr>
                <a:noFill/>
                <a:tableStyleId>{097FEA1D-6A02-4511-A8E2-167D316694B2}</a:tableStyleId>
              </a:tblPr>
              <a:tblGrid>
                <a:gridCol w="2685100"/>
              </a:tblGrid>
              <a:tr h="8675">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1654375">
                <a:tc vMerge="1"/>
              </a:tr>
            </a:tbl>
          </a:graphicData>
        </a:graphic>
      </p:graphicFrame>
      <p:sp>
        <p:nvSpPr>
          <p:cNvPr id="302" name="Google Shape;302;p46"/>
          <p:cNvSpPr txBox="1"/>
          <p:nvPr/>
        </p:nvSpPr>
        <p:spPr>
          <a:xfrm>
            <a:off x="1075300" y="354952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latin typeface="Helvetica Neue Light"/>
                <a:ea typeface="Helvetica Neue Light"/>
                <a:cs typeface="Helvetica Neue Light"/>
                <a:sym typeface="Helvetica Neue Light"/>
              </a:rPr>
              <a:t>Tanto </a:t>
            </a:r>
            <a:r>
              <a:rPr b="1" i="0" lang="es" sz="1800" u="none" cap="none" strike="noStrike">
                <a:latin typeface="Helvetica Neue"/>
                <a:ea typeface="Helvetica Neue"/>
                <a:cs typeface="Helvetica Neue"/>
                <a:sym typeface="Helvetica Neue"/>
              </a:rPr>
              <a:t>ID </a:t>
            </a:r>
            <a:r>
              <a:rPr b="0" i="0" lang="es" sz="1800" u="none" cap="none" strike="noStrike">
                <a:latin typeface="Helvetica Neue Light"/>
                <a:ea typeface="Helvetica Neue Light"/>
                <a:cs typeface="Helvetica Neue Light"/>
                <a:sym typeface="Helvetica Neue Light"/>
              </a:rPr>
              <a:t>como </a:t>
            </a:r>
            <a:r>
              <a:rPr b="1" i="0" lang="es" sz="1800" u="none" cap="none" strike="noStrike">
                <a:latin typeface="Helvetica Neue"/>
                <a:ea typeface="Helvetica Neue"/>
                <a:cs typeface="Helvetica Neue"/>
                <a:sym typeface="Helvetica Neue"/>
              </a:rPr>
              <a:t>Class </a:t>
            </a:r>
            <a:r>
              <a:rPr b="0" i="0" lang="es" sz="1800" u="none" cap="none" strike="noStrike">
                <a:latin typeface="Helvetica Neue Light"/>
                <a:ea typeface="Helvetica Neue Light"/>
                <a:cs typeface="Helvetica Neue Light"/>
                <a:sym typeface="Helvetica Neue Light"/>
              </a:rPr>
              <a:t>pueden ser utilizadas dentro del html en diferentes etiquetas. Sin embargo, los nombres otorgados a las clases se pueden repetir, mientras que utilizados en los IDs no.</a:t>
            </a:r>
            <a:endParaRPr b="0" i="0" sz="1800" u="none" cap="none" strike="noStrike">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u="none" cap="none" strike="noStrike">
                <a:solidFill>
                  <a:srgbClr val="111111"/>
                </a:solidFill>
                <a:latin typeface="Lato"/>
                <a:ea typeface="Lato"/>
                <a:cs typeface="Lato"/>
                <a:sym typeface="Lato"/>
              </a:rPr>
              <a:t>HERENCIA Y CASCADA</a:t>
            </a:r>
            <a:endParaRPr i="1" sz="3600" u="none" cap="none" strike="noStrike">
              <a:solidFill>
                <a:srgbClr val="11111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nvSpPr>
        <p:spPr>
          <a:xfrm>
            <a:off x="1453047" y="6768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i="1" lang="es" sz="4000" u="none" cap="none" strike="noStrike">
                <a:solidFill>
                  <a:srgbClr val="000000"/>
                </a:solidFill>
                <a:latin typeface="Lato"/>
                <a:ea typeface="Lato"/>
                <a:cs typeface="Lato"/>
                <a:sym typeface="Lato"/>
              </a:rPr>
              <a:t>HERENCIA</a:t>
            </a:r>
            <a:endParaRPr b="1" i="1" sz="4000" u="none" cap="none" strike="noStrike">
              <a:solidFill>
                <a:srgbClr val="000000"/>
              </a:solidFill>
              <a:latin typeface="Lato"/>
              <a:ea typeface="Lato"/>
              <a:cs typeface="Lato"/>
              <a:sym typeface="Lato"/>
            </a:endParaRPr>
          </a:p>
        </p:txBody>
      </p:sp>
      <p:sp>
        <p:nvSpPr>
          <p:cNvPr id="313" name="Google Shape;313;p48"/>
          <p:cNvSpPr txBox="1"/>
          <p:nvPr/>
        </p:nvSpPr>
        <p:spPr>
          <a:xfrm>
            <a:off x="1205550" y="154412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111111"/>
                </a:solidFill>
                <a:latin typeface="Helvetica Neue Light"/>
                <a:ea typeface="Helvetica Neue Light"/>
                <a:cs typeface="Helvetica Neue Light"/>
                <a:sym typeface="Helvetica Neue Light"/>
              </a:rPr>
              <a:t>En general, estas propiedades son intuibles. Por ejemplo, podrás heredar de un elemento padre el tamaño de letra y color de la misma, </a:t>
            </a:r>
            <a:r>
              <a:rPr b="0" i="1" lang="es" sz="2000" u="none" cap="none" strike="noStrike">
                <a:solidFill>
                  <a:srgbClr val="111111"/>
                </a:solidFill>
                <a:latin typeface="Helvetica Neue Light"/>
                <a:ea typeface="Helvetica Neue Light"/>
                <a:cs typeface="Helvetica Neue Light"/>
                <a:sym typeface="Helvetica Neue Light"/>
              </a:rPr>
              <a:t>a menos que el elemento hijo tenga otros estilos aplicados</a:t>
            </a:r>
            <a:r>
              <a:rPr b="0" i="0" lang="es" sz="2000" u="none" cap="none" strike="noStrike">
                <a:solidFill>
                  <a:srgbClr val="111111"/>
                </a:solidFill>
                <a:latin typeface="Helvetica Neue Light"/>
                <a:ea typeface="Helvetica Neue Light"/>
                <a:cs typeface="Helvetica Neue Light"/>
                <a:sym typeface="Helvetica Neue Light"/>
              </a:rPr>
              <a:t>. Puedes ver más al respecto </a:t>
            </a:r>
            <a:r>
              <a:rPr b="0" i="0" lang="es" sz="2000" u="sng" cap="none" strike="noStrike">
                <a:solidFill>
                  <a:srgbClr val="11111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b="0" i="0" lang="es" sz="2000" u="none" cap="none" strike="noStrike">
                <a:solidFill>
                  <a:srgbClr val="111111"/>
                </a:solidFill>
                <a:latin typeface="Helvetica Neue Light"/>
                <a:ea typeface="Helvetica Neue Light"/>
                <a:cs typeface="Helvetica Neue Light"/>
                <a:sym typeface="Helvetica Neue Light"/>
              </a:rPr>
              <a:t>. </a:t>
            </a:r>
            <a:endParaRPr b="0" i="0" sz="1400" u="none" cap="none" strike="noStrike">
              <a:solidFill>
                <a:srgbClr val="111111"/>
              </a:solidFill>
              <a:latin typeface="Helvetica Neue Light"/>
              <a:ea typeface="Helvetica Neue Light"/>
              <a:cs typeface="Helvetica Neue Light"/>
              <a:sym typeface="Helvetica Neue Light"/>
            </a:endParaRPr>
          </a:p>
        </p:txBody>
      </p:sp>
      <p:sp>
        <p:nvSpPr>
          <p:cNvPr id="314" name="Google Shape;314;p48"/>
          <p:cNvSpPr txBox="1"/>
          <p:nvPr/>
        </p:nvSpPr>
        <p:spPr>
          <a:xfrm>
            <a:off x="1274600" y="3313450"/>
            <a:ext cx="2425200" cy="1070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div</a:t>
            </a:r>
            <a:r>
              <a:rPr b="0" i="0" lang="es" sz="1600" u="none" cap="none" strike="noStrike">
                <a:solidFill>
                  <a:schemeClr val="dk1"/>
                </a:solidFill>
                <a:highlight>
                  <a:srgbClr val="FFFFFF"/>
                </a:highlight>
                <a:latin typeface="Consolas"/>
                <a:ea typeface="Consolas"/>
                <a:cs typeface="Consolas"/>
                <a:sym typeface="Consolas"/>
              </a:rPr>
              <a:t> {</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FF0000"/>
                </a:solidFill>
                <a:highlight>
                  <a:srgbClr val="FFFFFF"/>
                </a:highlight>
                <a:latin typeface="Consolas"/>
                <a:ea typeface="Consolas"/>
                <a:cs typeface="Consolas"/>
                <a:sym typeface="Consolas"/>
              </a:rPr>
              <a:t>color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red</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315" name="Google Shape;315;p48"/>
          <p:cNvSpPr txBox="1"/>
          <p:nvPr/>
        </p:nvSpPr>
        <p:spPr>
          <a:xfrm>
            <a:off x="3863400" y="3186625"/>
            <a:ext cx="4212900" cy="970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&lt;div&gt;</a:t>
            </a:r>
            <a:endParaRPr b="0" i="0" sz="16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800000"/>
                </a:solidFill>
                <a:highlight>
                  <a:srgbClr val="FFFFFF"/>
                </a:highlight>
                <a:latin typeface="Consolas"/>
                <a:ea typeface="Consolas"/>
                <a:cs typeface="Consolas"/>
                <a:sym typeface="Consolas"/>
              </a:rPr>
              <a:t>&lt;p&gt;</a:t>
            </a:r>
            <a:r>
              <a:rPr b="0" i="0" lang="es" sz="1600" u="none" cap="none" strike="noStrike">
                <a:solidFill>
                  <a:schemeClr val="dk1"/>
                </a:solidFill>
                <a:highlight>
                  <a:srgbClr val="FFFFFF"/>
                </a:highlight>
                <a:latin typeface="Consolas"/>
                <a:ea typeface="Consolas"/>
                <a:cs typeface="Consolas"/>
                <a:sym typeface="Consolas"/>
              </a:rPr>
              <a:t>Este párrafo quedará en rojo, por herencia</a:t>
            </a:r>
            <a:r>
              <a:rPr b="0" i="0" lang="es" sz="1600" u="none" cap="none" strike="noStrike">
                <a:solidFill>
                  <a:srgbClr val="800000"/>
                </a:solidFill>
                <a:highlight>
                  <a:srgbClr val="FFFFFF"/>
                </a:highlight>
                <a:latin typeface="Consolas"/>
                <a:ea typeface="Consolas"/>
                <a:cs typeface="Consolas"/>
                <a:sym typeface="Consolas"/>
              </a:rPr>
              <a:t>&lt;/p&gt;</a:t>
            </a:r>
            <a:endParaRPr b="0" i="0" sz="16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&lt;/div&gt;</a:t>
            </a:r>
            <a:endParaRPr b="0" i="0" sz="1600" u="none" cap="none" strike="noStrike">
              <a:solidFill>
                <a:srgbClr val="800000"/>
              </a:solidFill>
              <a:highlight>
                <a:srgbClr val="FFFFFF"/>
              </a:highlight>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nvSpPr>
        <p:spPr>
          <a:xfrm>
            <a:off x="1453047" y="6737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i="1" lang="es" sz="4000" u="none" cap="none" strike="noStrike">
                <a:solidFill>
                  <a:srgbClr val="000000"/>
                </a:solidFill>
                <a:latin typeface="Lato"/>
                <a:ea typeface="Lato"/>
                <a:cs typeface="Lato"/>
                <a:sym typeface="Lato"/>
              </a:rPr>
              <a:t>CASCADA</a:t>
            </a:r>
            <a:endParaRPr i="1" sz="4000" u="none" cap="none" strike="noStrike">
              <a:solidFill>
                <a:srgbClr val="000000"/>
              </a:solidFill>
              <a:latin typeface="Lato"/>
              <a:ea typeface="Lato"/>
              <a:cs typeface="Lato"/>
              <a:sym typeface="Lato"/>
            </a:endParaRPr>
          </a:p>
        </p:txBody>
      </p:sp>
      <p:sp>
        <p:nvSpPr>
          <p:cNvPr id="321" name="Google Shape;321;p49"/>
          <p:cNvSpPr txBox="1"/>
          <p:nvPr/>
        </p:nvSpPr>
        <p:spPr>
          <a:xfrm>
            <a:off x="1205550" y="1371575"/>
            <a:ext cx="6960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111111"/>
                </a:solidFill>
                <a:latin typeface="Helvetica Neue Light"/>
                <a:ea typeface="Helvetica Neue Light"/>
                <a:cs typeface="Helvetica Neue Light"/>
                <a:sym typeface="Helvetica Neue Light"/>
              </a:rPr>
              <a:t>El navegador lee de arriba hacia abajo (forma de cascada) ¿qué color crees que se aplicará al párrafo (p) al ver el siguiente código?</a:t>
            </a:r>
            <a:endParaRPr b="0" i="0" sz="1400" u="none" cap="none" strike="noStrike">
              <a:solidFill>
                <a:srgbClr val="111111"/>
              </a:solidFill>
              <a:latin typeface="Helvetica Neue Light"/>
              <a:ea typeface="Helvetica Neue Light"/>
              <a:cs typeface="Helvetica Neue Light"/>
              <a:sym typeface="Helvetica Neue Light"/>
            </a:endParaRPr>
          </a:p>
        </p:txBody>
      </p:sp>
      <p:sp>
        <p:nvSpPr>
          <p:cNvPr id="322" name="Google Shape;322;p49"/>
          <p:cNvSpPr txBox="1"/>
          <p:nvPr/>
        </p:nvSpPr>
        <p:spPr>
          <a:xfrm>
            <a:off x="3511500" y="2442275"/>
            <a:ext cx="2349000" cy="2218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p</a:t>
            </a:r>
            <a:r>
              <a:rPr b="0" i="0" lang="es" sz="1600" u="none" cap="none" strike="noStrike">
                <a:solidFill>
                  <a:schemeClr val="dk1"/>
                </a:solidFill>
                <a:highlight>
                  <a:srgbClr val="FFFFFF"/>
                </a:highlight>
                <a:latin typeface="Consolas"/>
                <a:ea typeface="Consolas"/>
                <a:cs typeface="Consolas"/>
                <a:sym typeface="Consolas"/>
              </a:rPr>
              <a:t> {</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FF0000"/>
                </a:solidFill>
                <a:highlight>
                  <a:srgbClr val="FFFFFF"/>
                </a:highlight>
                <a:latin typeface="Consolas"/>
                <a:ea typeface="Consolas"/>
                <a:cs typeface="Consolas"/>
                <a:sym typeface="Consolas"/>
              </a:rPr>
              <a:t>color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red</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rgbClr val="800000"/>
                </a:solidFill>
                <a:highlight>
                  <a:srgbClr val="FFFFFF"/>
                </a:highlight>
                <a:latin typeface="Consolas"/>
                <a:ea typeface="Consolas"/>
                <a:cs typeface="Consolas"/>
                <a:sym typeface="Consolas"/>
              </a:rPr>
              <a:t>p</a:t>
            </a:r>
            <a:r>
              <a:rPr b="0" i="0" lang="es" sz="1600" u="none" cap="none" strike="noStrike">
                <a:solidFill>
                  <a:schemeClr val="dk1"/>
                </a:solidFill>
                <a:highlight>
                  <a:srgbClr val="FFFFFF"/>
                </a:highlight>
                <a:latin typeface="Consolas"/>
                <a:ea typeface="Consolas"/>
                <a:cs typeface="Consolas"/>
                <a:sym typeface="Consolas"/>
              </a:rPr>
              <a:t> {</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FF0000"/>
                </a:solidFill>
                <a:highlight>
                  <a:srgbClr val="FFFFFF"/>
                </a:highlight>
                <a:latin typeface="Consolas"/>
                <a:ea typeface="Consolas"/>
                <a:cs typeface="Consolas"/>
                <a:sym typeface="Consolas"/>
              </a:rPr>
              <a:t>color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green</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nvSpPr>
        <p:spPr>
          <a:xfrm>
            <a:off x="1061650" y="1308350"/>
            <a:ext cx="7234200" cy="3167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111111"/>
                </a:solidFill>
                <a:latin typeface="Helvetica Neue Light"/>
                <a:ea typeface="Helvetica Neue Light"/>
                <a:cs typeface="Helvetica Neue Light"/>
                <a:sym typeface="Helvetica Neue Light"/>
              </a:rPr>
              <a:t>Cuando reglas distintas apuntan al mismo objeto: </a:t>
            </a:r>
            <a:endParaRPr b="0" i="0" sz="1600" u="none" cap="none" strike="noStrike">
              <a:solidFill>
                <a:srgbClr val="11111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111111"/>
              </a:buClr>
              <a:buSzPts val="1600"/>
              <a:buFont typeface="Didact Gothic"/>
              <a:buChar char="●"/>
            </a:pPr>
            <a:r>
              <a:rPr b="0" i="0" lang="es" sz="1600" u="none" cap="none" strike="noStrike">
                <a:solidFill>
                  <a:srgbClr val="111111"/>
                </a:solidFill>
                <a:latin typeface="Helvetica Neue Light"/>
                <a:ea typeface="Helvetica Neue Light"/>
                <a:cs typeface="Helvetica Neue Light"/>
                <a:sym typeface="Helvetica Neue Light"/>
              </a:rPr>
              <a:t>Si son </a:t>
            </a:r>
            <a:r>
              <a:rPr b="1" i="0" lang="es" sz="1600" u="none" cap="none" strike="noStrike">
                <a:solidFill>
                  <a:srgbClr val="111111"/>
                </a:solidFill>
                <a:latin typeface="Helvetica Neue"/>
                <a:ea typeface="Helvetica Neue"/>
                <a:cs typeface="Helvetica Neue"/>
                <a:sym typeface="Helvetica Neue"/>
              </a:rPr>
              <a:t>propiedades distintas</a:t>
            </a:r>
            <a:r>
              <a:rPr b="0" i="0" lang="es" sz="1600" u="none" cap="none" strike="noStrike">
                <a:solidFill>
                  <a:srgbClr val="111111"/>
                </a:solidFill>
                <a:latin typeface="Helvetica Neue Light"/>
                <a:ea typeface="Helvetica Neue Light"/>
                <a:cs typeface="Helvetica Neue Light"/>
                <a:sym typeface="Helvetica Neue Light"/>
              </a:rPr>
              <a:t>, se suman (se combinan). </a:t>
            </a:r>
            <a:endParaRPr b="0" i="0" sz="1600" u="none" cap="none" strike="noStrike">
              <a:solidFill>
                <a:srgbClr val="11111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111111"/>
              </a:buClr>
              <a:buSzPts val="1600"/>
              <a:buFont typeface="Didact Gothic"/>
              <a:buChar char="●"/>
            </a:pPr>
            <a:r>
              <a:rPr b="0" i="0" lang="es" sz="1600" u="none" cap="none" strike="noStrike">
                <a:solidFill>
                  <a:srgbClr val="111111"/>
                </a:solidFill>
                <a:latin typeface="Helvetica Neue Light"/>
                <a:ea typeface="Helvetica Neue Light"/>
                <a:cs typeface="Helvetica Neue Light"/>
                <a:sym typeface="Helvetica Neue Light"/>
              </a:rPr>
              <a:t>Si tienen </a:t>
            </a:r>
            <a:r>
              <a:rPr b="1" i="0" lang="es" sz="1600" u="none" cap="none" strike="noStrike">
                <a:solidFill>
                  <a:srgbClr val="111111"/>
                </a:solidFill>
                <a:latin typeface="Helvetica Neue"/>
                <a:ea typeface="Helvetica Neue"/>
                <a:cs typeface="Helvetica Neue"/>
                <a:sym typeface="Helvetica Neue"/>
              </a:rPr>
              <a:t>alguna propiedad repetida</a:t>
            </a:r>
            <a:r>
              <a:rPr b="0" i="0" lang="es" sz="1600" u="none" cap="none" strike="noStrike">
                <a:solidFill>
                  <a:srgbClr val="111111"/>
                </a:solidFill>
                <a:latin typeface="Helvetica Neue Light"/>
                <a:ea typeface="Helvetica Neue Light"/>
                <a:cs typeface="Helvetica Neue Light"/>
                <a:sym typeface="Helvetica Neue Light"/>
              </a:rPr>
              <a:t>, sólo una queda. </a:t>
            </a:r>
            <a:br>
              <a:rPr b="0" i="0" lang="es" sz="1600" u="none" cap="none" strike="noStrike">
                <a:solidFill>
                  <a:srgbClr val="111111"/>
                </a:solidFill>
                <a:latin typeface="Helvetica Neue Light"/>
                <a:ea typeface="Helvetica Neue Light"/>
                <a:cs typeface="Helvetica Neue Light"/>
                <a:sym typeface="Helvetica Neue Light"/>
              </a:rPr>
            </a:br>
            <a:endParaRPr b="0" i="0" sz="1600" u="none" cap="none" strike="noStrike">
              <a:solidFill>
                <a:srgbClr val="11111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111111"/>
                </a:solidFill>
                <a:latin typeface="Helvetica Neue Light"/>
                <a:ea typeface="Helvetica Neue Light"/>
                <a:cs typeface="Helvetica Neue Light"/>
                <a:sym typeface="Helvetica Neue Light"/>
              </a:rPr>
              <a:t>Esto es lo que se denomina </a:t>
            </a:r>
            <a:r>
              <a:rPr b="0" i="1" lang="es" sz="1600" u="none" cap="none" strike="noStrike">
                <a:solidFill>
                  <a:srgbClr val="111111"/>
                </a:solidFill>
                <a:latin typeface="Helvetica Neue Light"/>
                <a:ea typeface="Helvetica Neue Light"/>
                <a:cs typeface="Helvetica Neue Light"/>
                <a:sym typeface="Helvetica Neue Light"/>
              </a:rPr>
              <a:t>precedencia</a:t>
            </a:r>
            <a:r>
              <a:rPr b="0" i="0" lang="es" sz="1600" u="none" cap="none" strike="noStrike">
                <a:solidFill>
                  <a:srgbClr val="111111"/>
                </a:solidFill>
                <a:latin typeface="Helvetica Neue Light"/>
                <a:ea typeface="Helvetica Neue Light"/>
                <a:cs typeface="Helvetica Neue Light"/>
                <a:sym typeface="Helvetica Neue Light"/>
              </a:rPr>
              <a:t>. </a:t>
            </a:r>
            <a:endParaRPr b="0" i="0" sz="1600" u="none" cap="none" strike="noStrike">
              <a:solidFill>
                <a:srgbClr val="11111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111111"/>
              </a:buClr>
              <a:buSzPts val="1600"/>
              <a:buFont typeface="Helvetica Neue Light"/>
              <a:buChar char="●"/>
            </a:pPr>
            <a:r>
              <a:rPr b="1" i="0" lang="es" sz="1600" u="none" cap="none" strike="noStrike">
                <a:solidFill>
                  <a:srgbClr val="111111"/>
                </a:solidFill>
                <a:latin typeface="Helvetica Neue"/>
                <a:ea typeface="Helvetica Neue"/>
                <a:cs typeface="Helvetica Neue"/>
                <a:sym typeface="Helvetica Neue"/>
              </a:rPr>
              <a:t>ID</a:t>
            </a:r>
            <a:r>
              <a:rPr b="0" i="0" lang="es" sz="1600" u="none" cap="none" strike="noStrike">
                <a:solidFill>
                  <a:srgbClr val="111111"/>
                </a:solidFill>
                <a:latin typeface="Helvetica Neue Light"/>
                <a:ea typeface="Helvetica Neue Light"/>
                <a:cs typeface="Helvetica Neue Light"/>
                <a:sym typeface="Helvetica Neue Light"/>
              </a:rPr>
              <a:t> pisa cualquier otra regla.</a:t>
            </a:r>
            <a:endParaRPr b="0" i="0" sz="1600" u="none" cap="none" strike="noStrike">
              <a:solidFill>
                <a:srgbClr val="11111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111111"/>
              </a:buClr>
              <a:buSzPts val="1600"/>
              <a:buFont typeface="Helvetica Neue Light"/>
              <a:buChar char="●"/>
            </a:pPr>
            <a:r>
              <a:rPr b="1" i="0" lang="es" sz="1600" u="none" cap="none" strike="noStrike">
                <a:solidFill>
                  <a:srgbClr val="111111"/>
                </a:solidFill>
                <a:latin typeface="Helvetica Neue"/>
                <a:ea typeface="Helvetica Neue"/>
                <a:cs typeface="Helvetica Neue"/>
                <a:sym typeface="Helvetica Neue"/>
              </a:rPr>
              <a:t>Class </a:t>
            </a:r>
            <a:r>
              <a:rPr b="0" i="0" lang="es" sz="1600" u="none" cap="none" strike="noStrike">
                <a:solidFill>
                  <a:srgbClr val="111111"/>
                </a:solidFill>
                <a:latin typeface="Helvetica Neue Light"/>
                <a:ea typeface="Helvetica Neue Light"/>
                <a:cs typeface="Helvetica Neue Light"/>
                <a:sym typeface="Helvetica Neue Light"/>
              </a:rPr>
              <a:t>sobreescribe las reglas de etiqueta, </a:t>
            </a:r>
            <a:br>
              <a:rPr b="0" i="0" lang="es" sz="1600" u="none" cap="none" strike="noStrike">
                <a:solidFill>
                  <a:srgbClr val="111111"/>
                </a:solidFill>
                <a:latin typeface="Helvetica Neue Light"/>
                <a:ea typeface="Helvetica Neue Light"/>
                <a:cs typeface="Helvetica Neue Light"/>
                <a:sym typeface="Helvetica Neue Light"/>
              </a:rPr>
            </a:br>
            <a:r>
              <a:rPr b="0" i="0" lang="es" sz="1600" u="none" cap="none" strike="noStrike">
                <a:solidFill>
                  <a:srgbClr val="111111"/>
                </a:solidFill>
                <a:latin typeface="Helvetica Neue Light"/>
                <a:ea typeface="Helvetica Neue Light"/>
                <a:cs typeface="Helvetica Neue Light"/>
                <a:sym typeface="Helvetica Neue Light"/>
              </a:rPr>
              <a:t>pero no las de </a:t>
            </a:r>
            <a:r>
              <a:rPr b="1" i="0" lang="es" sz="1600" u="none" cap="none" strike="noStrike">
                <a:solidFill>
                  <a:srgbClr val="111111"/>
                </a:solidFill>
                <a:latin typeface="Helvetica Neue"/>
                <a:ea typeface="Helvetica Neue"/>
                <a:cs typeface="Helvetica Neue"/>
                <a:sym typeface="Helvetica Neue"/>
              </a:rPr>
              <a:t>ID</a:t>
            </a:r>
            <a:r>
              <a:rPr b="0" i="0" lang="es" sz="1600" u="none" cap="none" strike="noStrike">
                <a:solidFill>
                  <a:srgbClr val="111111"/>
                </a:solidFill>
                <a:latin typeface="Helvetica Neue Light"/>
                <a:ea typeface="Helvetica Neue Light"/>
                <a:cs typeface="Helvetica Neue Light"/>
                <a:sym typeface="Helvetica Neue Light"/>
              </a:rPr>
              <a:t>.</a:t>
            </a:r>
            <a:endParaRPr b="0" i="0" sz="1600" u="none" cap="none" strike="noStrike">
              <a:solidFill>
                <a:srgbClr val="11111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111111"/>
              </a:buClr>
              <a:buSzPts val="1600"/>
              <a:buFont typeface="Helvetica Neue Light"/>
              <a:buChar char="●"/>
            </a:pPr>
            <a:r>
              <a:rPr b="1" i="0" lang="es" sz="1600" u="none" cap="none" strike="noStrike">
                <a:solidFill>
                  <a:srgbClr val="111111"/>
                </a:solidFill>
                <a:latin typeface="Helvetica Neue"/>
                <a:ea typeface="Helvetica Neue"/>
                <a:cs typeface="Helvetica Neue"/>
                <a:sym typeface="Helvetica Neue"/>
              </a:rPr>
              <a:t>Etiquetas </a:t>
            </a:r>
            <a:r>
              <a:rPr b="0" i="0" lang="es" sz="1600" u="none" cap="none" strike="noStrike">
                <a:solidFill>
                  <a:srgbClr val="111111"/>
                </a:solidFill>
                <a:latin typeface="Helvetica Neue Light"/>
                <a:ea typeface="Helvetica Neue Light"/>
                <a:cs typeface="Helvetica Neue Light"/>
                <a:sym typeface="Helvetica Neue Light"/>
              </a:rPr>
              <a:t>tienen la menor precedencia.</a:t>
            </a:r>
            <a:endParaRPr b="0" i="0" sz="1600" u="none" cap="none" strike="noStrike">
              <a:solidFill>
                <a:srgbClr val="111111"/>
              </a:solidFill>
              <a:latin typeface="Helvetica Neue Light"/>
              <a:ea typeface="Helvetica Neue Light"/>
              <a:cs typeface="Helvetica Neue Light"/>
              <a:sym typeface="Helvetica Neue Light"/>
            </a:endParaRPr>
          </a:p>
        </p:txBody>
      </p:sp>
      <p:sp>
        <p:nvSpPr>
          <p:cNvPr id="328" name="Google Shape;328;p50"/>
          <p:cNvSpPr txBox="1"/>
          <p:nvPr/>
        </p:nvSpPr>
        <p:spPr>
          <a:xfrm>
            <a:off x="710950" y="441900"/>
            <a:ext cx="79356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i="1" lang="es" sz="3600" u="none" cap="none" strike="noStrike">
                <a:solidFill>
                  <a:srgbClr val="111111"/>
                </a:solidFill>
                <a:latin typeface="Lato"/>
                <a:ea typeface="Lato"/>
                <a:cs typeface="Lato"/>
                <a:sym typeface="Lato"/>
              </a:rPr>
              <a:t>PRECEDENCIA DE DECLARACIONES</a:t>
            </a:r>
            <a:endParaRPr i="1" sz="3600" u="none" cap="none" strike="noStrike">
              <a:solidFill>
                <a:srgbClr val="111111"/>
              </a:solidFill>
              <a:latin typeface="Lato"/>
              <a:ea typeface="Lato"/>
              <a:cs typeface="Lato"/>
              <a:sym typeface="Lato"/>
            </a:endParaRPr>
          </a:p>
        </p:txBody>
      </p:sp>
      <p:sp>
        <p:nvSpPr>
          <p:cNvPr id="329" name="Google Shape;329;p50"/>
          <p:cNvSpPr txBox="1"/>
          <p:nvPr/>
        </p:nvSpPr>
        <p:spPr>
          <a:xfrm>
            <a:off x="5518150" y="3294650"/>
            <a:ext cx="3353400" cy="568200"/>
          </a:xfrm>
          <a:prstGeom prst="rect">
            <a:avLst/>
          </a:prstGeom>
          <a:noFill/>
          <a:ln cap="flat" cmpd="sng" w="19050">
            <a:solidFill>
              <a:srgbClr val="E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i="1" lang="es" sz="2700" u="none" cap="none" strike="noStrike">
                <a:solidFill>
                  <a:srgbClr val="000000"/>
                </a:solidFill>
                <a:latin typeface="Lato"/>
                <a:ea typeface="Lato"/>
                <a:cs typeface="Lato"/>
                <a:sym typeface="Lato"/>
              </a:rPr>
              <a:t>ID &gt; Class &gt; Etiquetas</a:t>
            </a:r>
            <a:endParaRPr i="1" sz="2700" u="none" cap="none" strike="noStrike">
              <a:solidFill>
                <a:srgbClr val="00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nvSpPr>
        <p:spPr>
          <a:xfrm>
            <a:off x="1188750" y="678725"/>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i="1" lang="es" sz="4000" u="none" cap="none" strike="noStrike">
                <a:solidFill>
                  <a:srgbClr val="111111"/>
                </a:solidFill>
                <a:latin typeface="Lato"/>
                <a:ea typeface="Lato"/>
                <a:cs typeface="Lato"/>
                <a:sym typeface="Lato"/>
              </a:rPr>
              <a:t>ESTILOS INLINE</a:t>
            </a:r>
            <a:endParaRPr i="1" sz="4000" u="none" cap="none" strike="noStrike">
              <a:solidFill>
                <a:srgbClr val="111111"/>
              </a:solidFill>
              <a:latin typeface="Lato"/>
              <a:ea typeface="Lato"/>
              <a:cs typeface="Lato"/>
              <a:sym typeface="Lato"/>
            </a:endParaRPr>
          </a:p>
        </p:txBody>
      </p:sp>
      <p:sp>
        <p:nvSpPr>
          <p:cNvPr id="335" name="Google Shape;335;p51"/>
          <p:cNvSpPr txBox="1"/>
          <p:nvPr/>
        </p:nvSpPr>
        <p:spPr>
          <a:xfrm>
            <a:off x="1198300" y="152927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111111"/>
                </a:solidFill>
                <a:latin typeface="Helvetica Neue Light"/>
                <a:ea typeface="Helvetica Neue Light"/>
                <a:cs typeface="Helvetica Neue Light"/>
                <a:sym typeface="Helvetica Neue Light"/>
              </a:rPr>
              <a:t>Si utilizas estilos inline, sobrescribirán cualquier estilo de las páginas externas de CSS. Se podría decir que los estilos inline son los que tienen una mayor especificidad, por lo tanto, no es recomendable utilizarlos en tu página.</a:t>
            </a:r>
            <a:endParaRPr b="0" i="0" sz="2000" u="none" cap="none" strike="noStrike">
              <a:solidFill>
                <a:srgbClr val="11111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graphicFrame>
        <p:nvGraphicFramePr>
          <p:cNvPr id="336" name="Google Shape;336;p51"/>
          <p:cNvGraphicFramePr/>
          <p:nvPr/>
        </p:nvGraphicFramePr>
        <p:xfrm>
          <a:off x="1632950" y="3482325"/>
          <a:ext cx="3000000" cy="3000000"/>
        </p:xfrm>
        <a:graphic>
          <a:graphicData uri="http://schemas.openxmlformats.org/drawingml/2006/table">
            <a:tbl>
              <a:tblPr>
                <a:noFill/>
                <a:tableStyleId>{097FEA1D-6A02-4511-A8E2-167D316694B2}</a:tableStyleId>
              </a:tblPr>
              <a:tblGrid>
                <a:gridCol w="6009500"/>
              </a:tblGrid>
              <a:tr h="135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"color: red"</a:t>
                      </a:r>
                      <a:r>
                        <a:rPr lang="es" sz="1400" u="none" cap="none" strike="noStrike">
                          <a:solidFill>
                            <a:srgbClr val="D9D9D9"/>
                          </a:solidFill>
                          <a:latin typeface="Consolas"/>
                          <a:ea typeface="Consolas"/>
                          <a:cs typeface="Consolas"/>
                          <a:sym typeface="Consolas"/>
                        </a:rPr>
                        <a:t>&gt;Párrafo rojo&lt;/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29325">
                <a:tc v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nvSpPr>
        <p:spPr>
          <a:xfrm>
            <a:off x="999700" y="635925"/>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i="1" lang="es" sz="4000" u="none" cap="none" strike="noStrike">
                <a:solidFill>
                  <a:srgbClr val="111111"/>
                </a:solidFill>
                <a:latin typeface="Lato"/>
                <a:ea typeface="Lato"/>
                <a:cs typeface="Lato"/>
                <a:sym typeface="Lato"/>
              </a:rPr>
              <a:t>ESPECIFICIDAD</a:t>
            </a:r>
            <a:endParaRPr i="1" sz="4000" u="none" cap="none" strike="noStrike">
              <a:solidFill>
                <a:srgbClr val="111111"/>
              </a:solidFill>
              <a:latin typeface="Lato"/>
              <a:ea typeface="Lato"/>
              <a:cs typeface="Lato"/>
              <a:sym typeface="Lato"/>
            </a:endParaRPr>
          </a:p>
        </p:txBody>
      </p:sp>
      <p:sp>
        <p:nvSpPr>
          <p:cNvPr id="342" name="Google Shape;342;p52"/>
          <p:cNvSpPr txBox="1"/>
          <p:nvPr/>
        </p:nvSpPr>
        <p:spPr>
          <a:xfrm>
            <a:off x="145830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 la </a:t>
            </a:r>
            <a:r>
              <a:rPr b="1" i="0" lang="es" sz="1400" u="none" cap="none" strike="noStrike">
                <a:solidFill>
                  <a:schemeClr val="dk1"/>
                </a:solidFill>
                <a:latin typeface="Helvetica Neue"/>
                <a:ea typeface="Helvetica Neue"/>
                <a:cs typeface="Helvetica Neue"/>
                <a:sym typeface="Helvetica Neue"/>
              </a:rPr>
              <a:t>Etiqueta.</a:t>
            </a:r>
            <a:endParaRPr b="1" i="0" sz="1400" u="none" cap="none" strike="noStrike">
              <a:solidFill>
                <a:schemeClr val="dk1"/>
              </a:solidFill>
              <a:latin typeface="Helvetica Neue"/>
              <a:ea typeface="Helvetica Neue"/>
              <a:cs typeface="Helvetica Neue"/>
              <a:sym typeface="Helvetica Neue"/>
            </a:endParaRPr>
          </a:p>
        </p:txBody>
      </p:sp>
      <p:sp>
        <p:nvSpPr>
          <p:cNvPr id="343" name="Google Shape;343;p52"/>
          <p:cNvSpPr txBox="1"/>
          <p:nvPr/>
        </p:nvSpPr>
        <p:spPr>
          <a:xfrm>
            <a:off x="3363475"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 la </a:t>
            </a:r>
            <a:r>
              <a:rPr b="1" i="0" lang="es" sz="1400" u="none" cap="none" strike="noStrike">
                <a:solidFill>
                  <a:schemeClr val="dk1"/>
                </a:solidFill>
                <a:latin typeface="Helvetica Neue"/>
                <a:ea typeface="Helvetica Neue"/>
                <a:cs typeface="Helvetica Neue"/>
                <a:sym typeface="Helvetica Neue"/>
              </a:rPr>
              <a:t>Class.</a:t>
            </a:r>
            <a:endParaRPr b="1" i="0" sz="1400" u="none" cap="none" strike="noStrike">
              <a:solidFill>
                <a:schemeClr val="dk1"/>
              </a:solidFill>
              <a:latin typeface="Helvetica Neue"/>
              <a:ea typeface="Helvetica Neue"/>
              <a:cs typeface="Helvetica Neue"/>
              <a:sym typeface="Helvetica Neue"/>
            </a:endParaRPr>
          </a:p>
        </p:txBody>
      </p:sp>
      <p:sp>
        <p:nvSpPr>
          <p:cNvPr id="344" name="Google Shape;344;p52"/>
          <p:cNvSpPr txBox="1"/>
          <p:nvPr/>
        </p:nvSpPr>
        <p:spPr>
          <a:xfrm>
            <a:off x="489820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al </a:t>
            </a:r>
            <a:r>
              <a:rPr b="1" i="0" lang="es" sz="1400" u="none" cap="none" strike="noStrike">
                <a:solidFill>
                  <a:schemeClr val="dk1"/>
                </a:solidFill>
                <a:latin typeface="Helvetica Neue"/>
                <a:ea typeface="Helvetica Neue"/>
                <a:cs typeface="Helvetica Neue"/>
                <a:sym typeface="Helvetica Neue"/>
              </a:rPr>
              <a:t>ID</a:t>
            </a:r>
            <a:r>
              <a:rPr b="0" i="0" lang="es" sz="1400" u="none" cap="none" strike="noStrike">
                <a:solidFill>
                  <a:schemeClr val="dk1"/>
                </a:solidFill>
                <a:latin typeface="Helvetica Neue Light"/>
                <a:ea typeface="Helvetica Neue Light"/>
                <a:cs typeface="Helvetica Neue Light"/>
                <a:sym typeface="Helvetica Neue Light"/>
              </a:rPr>
              <a:t>.</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345" name="Google Shape;345;p52"/>
          <p:cNvSpPr txBox="1"/>
          <p:nvPr/>
        </p:nvSpPr>
        <p:spPr>
          <a:xfrm>
            <a:off x="657280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a:t>
            </a:r>
            <a:br>
              <a:rPr b="0" i="0" lang="es" sz="1400" u="none" cap="none" strike="noStrike">
                <a:solidFill>
                  <a:schemeClr val="dk1"/>
                </a:solidFill>
                <a:latin typeface="Helvetica Neue Light"/>
                <a:ea typeface="Helvetica Neue Light"/>
                <a:cs typeface="Helvetica Neue Light"/>
                <a:sym typeface="Helvetica Neue Light"/>
              </a:rPr>
            </a:br>
            <a:r>
              <a:rPr b="1" i="0" lang="es" sz="1400" u="none" cap="none" strike="noStrike">
                <a:solidFill>
                  <a:schemeClr val="dk1"/>
                </a:solidFill>
                <a:latin typeface="Helvetica Neue"/>
                <a:ea typeface="Helvetica Neue"/>
                <a:cs typeface="Helvetica Neue"/>
                <a:sym typeface="Helvetica Neue"/>
              </a:rPr>
              <a:t>Inline</a:t>
            </a:r>
            <a:r>
              <a:rPr b="0" i="0" lang="es" sz="1400" u="none" cap="none" strike="noStrike">
                <a:solidFill>
                  <a:schemeClr val="dk1"/>
                </a:solidFill>
                <a:latin typeface="Helvetica Neue Light"/>
                <a:ea typeface="Helvetica Neue Light"/>
                <a:cs typeface="Helvetica Neue Light"/>
                <a:sym typeface="Helvetica Neue Light"/>
              </a:rPr>
              <a:t>.</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346" name="Google Shape;346;p52"/>
          <p:cNvSpPr/>
          <p:nvPr/>
        </p:nvSpPr>
        <p:spPr>
          <a:xfrm>
            <a:off x="1458300" y="2677213"/>
            <a:ext cx="1324800" cy="834000"/>
          </a:xfrm>
          <a:prstGeom prst="rightArrow">
            <a:avLst>
              <a:gd fmla="val 50000" name="adj1"/>
              <a:gd fmla="val 50000" name="adj2"/>
            </a:avLst>
          </a:prstGeom>
          <a:solidFill>
            <a:schemeClr val="lt2"/>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 name="Google Shape;347;p52"/>
          <p:cNvSpPr/>
          <p:nvPr/>
        </p:nvSpPr>
        <p:spPr>
          <a:xfrm>
            <a:off x="3363463" y="2677213"/>
            <a:ext cx="1324800" cy="834000"/>
          </a:xfrm>
          <a:prstGeom prst="rightArrow">
            <a:avLst>
              <a:gd fmla="val 50000" name="adj1"/>
              <a:gd fmla="val 50000" name="adj2"/>
            </a:avLst>
          </a:prstGeom>
          <a:solidFill>
            <a:schemeClr val="lt2"/>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 name="Google Shape;348;p52"/>
          <p:cNvSpPr/>
          <p:nvPr/>
        </p:nvSpPr>
        <p:spPr>
          <a:xfrm>
            <a:off x="4928125" y="2677213"/>
            <a:ext cx="1324800" cy="834000"/>
          </a:xfrm>
          <a:prstGeom prst="rightArrow">
            <a:avLst>
              <a:gd fmla="val 50000" name="adj1"/>
              <a:gd fmla="val 50000" name="adj2"/>
            </a:avLst>
          </a:prstGeom>
          <a:solidFill>
            <a:schemeClr val="lt2"/>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 name="Google Shape;349;p52"/>
          <p:cNvSpPr/>
          <p:nvPr/>
        </p:nvSpPr>
        <p:spPr>
          <a:xfrm>
            <a:off x="6678000" y="2677213"/>
            <a:ext cx="1324800" cy="834000"/>
          </a:xfrm>
          <a:prstGeom prst="rightArrow">
            <a:avLst>
              <a:gd fmla="val 50000" name="adj1"/>
              <a:gd fmla="val 50000" name="adj2"/>
            </a:avLst>
          </a:prstGeom>
          <a:solidFill>
            <a:schemeClr val="lt2"/>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nvSpPr>
        <p:spPr>
          <a:xfrm>
            <a:off x="987375" y="618375"/>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i="1" lang="es" sz="4000" u="none" cap="none" strike="noStrike">
                <a:solidFill>
                  <a:srgbClr val="111111"/>
                </a:solidFill>
                <a:latin typeface="Lato"/>
                <a:ea typeface="Lato"/>
                <a:cs typeface="Lato"/>
                <a:sym typeface="Lato"/>
              </a:rPr>
              <a:t>!IMPORTANT;</a:t>
            </a:r>
            <a:endParaRPr i="1" sz="4000" u="none" cap="none" strike="noStrike">
              <a:solidFill>
                <a:srgbClr val="111111"/>
              </a:solidFill>
              <a:latin typeface="Lato"/>
              <a:ea typeface="Lato"/>
              <a:cs typeface="Lato"/>
              <a:sym typeface="Lato"/>
            </a:endParaRPr>
          </a:p>
        </p:txBody>
      </p:sp>
      <p:sp>
        <p:nvSpPr>
          <p:cNvPr id="355" name="Google Shape;355;p53"/>
          <p:cNvSpPr txBox="1"/>
          <p:nvPr/>
        </p:nvSpPr>
        <p:spPr>
          <a:xfrm>
            <a:off x="808350" y="1547275"/>
            <a:ext cx="7527300" cy="3240300"/>
          </a:xfrm>
          <a:prstGeom prst="rect">
            <a:avLst/>
          </a:prstGeom>
          <a:noFill/>
          <a:ln>
            <a:noFill/>
          </a:ln>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336550" lvl="0" marL="457200" marR="0" rtl="0" algn="l">
              <a:lnSpc>
                <a:spcPct val="150000"/>
              </a:lnSpc>
              <a:spcBef>
                <a:spcPts val="0"/>
              </a:spcBef>
              <a:spcAft>
                <a:spcPts val="0"/>
              </a:spcAft>
              <a:buClr>
                <a:srgbClr val="121212"/>
              </a:buClr>
              <a:buSzPts val="1700"/>
              <a:buFont typeface="Helvetica Neue Light"/>
              <a:buChar char="●"/>
            </a:pPr>
            <a:r>
              <a:rPr b="0" i="0" lang="es" sz="1700" u="none" cap="none" strike="noStrike">
                <a:solidFill>
                  <a:srgbClr val="121212"/>
                </a:solidFill>
                <a:latin typeface="Helvetica Neue Light"/>
                <a:ea typeface="Helvetica Neue Light"/>
                <a:cs typeface="Helvetica Neue Light"/>
                <a:sym typeface="Helvetica Neue Light"/>
              </a:rPr>
              <a:t>Si tienes 3 reglas CSS, es poco probable que </a:t>
            </a:r>
            <a:r>
              <a:rPr b="0" i="1" lang="es" sz="1700" u="none" cap="none" strike="noStrike">
                <a:solidFill>
                  <a:srgbClr val="121212"/>
                </a:solidFill>
                <a:latin typeface="Helvetica Neue Light"/>
                <a:ea typeface="Helvetica Neue Light"/>
                <a:cs typeface="Helvetica Neue Light"/>
                <a:sym typeface="Helvetica Neue Light"/>
              </a:rPr>
              <a:t>“choquen”</a:t>
            </a:r>
            <a:r>
              <a:rPr b="0" i="0" lang="es" sz="1700" u="none" cap="none" strike="noStrike">
                <a:solidFill>
                  <a:srgbClr val="121212"/>
                </a:solidFill>
                <a:latin typeface="Helvetica Neue Light"/>
                <a:ea typeface="Helvetica Neue Light"/>
                <a:cs typeface="Helvetica Neue Light"/>
                <a:sym typeface="Helvetica Neue Light"/>
              </a:rPr>
              <a:t>, pero en un CSS extenso es más común.  </a:t>
            </a:r>
            <a:endParaRPr b="0" i="0" sz="1700" u="none" cap="none" strike="noStrike">
              <a:solidFill>
                <a:srgbClr val="121212"/>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121212"/>
              </a:buClr>
              <a:buSzPts val="1700"/>
              <a:buFont typeface="Didact Gothic"/>
              <a:buChar char="●"/>
            </a:pPr>
            <a:r>
              <a:rPr b="0" i="0" lang="es" sz="1700" u="none" cap="none" strike="noStrike">
                <a:solidFill>
                  <a:srgbClr val="121212"/>
                </a:solidFill>
                <a:latin typeface="Helvetica Neue Light"/>
                <a:ea typeface="Helvetica Neue Light"/>
                <a:cs typeface="Helvetica Neue Light"/>
                <a:sym typeface="Helvetica Neue Light"/>
              </a:rPr>
              <a:t>La declaración</a:t>
            </a:r>
            <a:r>
              <a:rPr b="0" i="1" lang="es" sz="1700" u="none" cap="none" strike="noStrike">
                <a:solidFill>
                  <a:srgbClr val="121212"/>
                </a:solidFill>
                <a:latin typeface="Helvetica Neue Light"/>
                <a:ea typeface="Helvetica Neue Light"/>
                <a:cs typeface="Helvetica Neue Light"/>
                <a:sym typeface="Helvetica Neue Light"/>
              </a:rPr>
              <a:t> </a:t>
            </a:r>
            <a:r>
              <a:rPr b="1" i="1" lang="es" sz="1700" u="none" cap="none" strike="noStrike">
                <a:solidFill>
                  <a:srgbClr val="A31515"/>
                </a:solidFill>
                <a:latin typeface="Helvetica Neue"/>
                <a:ea typeface="Helvetica Neue"/>
                <a:cs typeface="Helvetica Neue"/>
                <a:sym typeface="Helvetica Neue"/>
              </a:rPr>
              <a:t>!important;</a:t>
            </a:r>
            <a:r>
              <a:rPr b="0" i="0" lang="es" sz="1700" u="none" cap="none" strike="noStrike">
                <a:solidFill>
                  <a:srgbClr val="A31515"/>
                </a:solidFill>
                <a:latin typeface="Helvetica Neue Light"/>
                <a:ea typeface="Helvetica Neue Light"/>
                <a:cs typeface="Helvetica Neue Light"/>
                <a:sym typeface="Helvetica Neue Light"/>
              </a:rPr>
              <a:t> </a:t>
            </a:r>
            <a:r>
              <a:rPr b="0" i="0" lang="es" sz="1700" u="none" cap="none" strike="noStrike">
                <a:solidFill>
                  <a:srgbClr val="121212"/>
                </a:solidFill>
                <a:latin typeface="Helvetica Neue Light"/>
                <a:ea typeface="Helvetica Neue Light"/>
                <a:cs typeface="Helvetica Neue Light"/>
                <a:sym typeface="Helvetica Neue Light"/>
              </a:rPr>
              <a:t>corta la precedencia.  Se escribe después del valor de la propiedad CSS que se quiere convertir en la más importante.  Se utiliza un </a:t>
            </a:r>
            <a:r>
              <a:rPr b="1" i="1" lang="es" sz="1700" u="none" cap="none" strike="noStrike">
                <a:solidFill>
                  <a:srgbClr val="A31515"/>
                </a:solidFill>
                <a:latin typeface="Helvetica Neue"/>
                <a:ea typeface="Helvetica Neue"/>
                <a:cs typeface="Helvetica Neue"/>
                <a:sym typeface="Helvetica Neue"/>
              </a:rPr>
              <a:t>!important;</a:t>
            </a:r>
            <a:r>
              <a:rPr b="0" i="0" lang="es" sz="1700" u="none" cap="none" strike="noStrike">
                <a:solidFill>
                  <a:srgbClr val="A31515"/>
                </a:solidFill>
                <a:latin typeface="Helvetica Neue Light"/>
                <a:ea typeface="Helvetica Neue Light"/>
                <a:cs typeface="Helvetica Neue Light"/>
                <a:sym typeface="Helvetica Neue Light"/>
              </a:rPr>
              <a:t> </a:t>
            </a:r>
            <a:r>
              <a:rPr b="0" i="0" lang="es" sz="1700" u="none" cap="none" strike="noStrike">
                <a:solidFill>
                  <a:srgbClr val="121212"/>
                </a:solidFill>
                <a:latin typeface="Helvetica Neue Light"/>
                <a:ea typeface="Helvetica Neue Light"/>
                <a:cs typeface="Helvetica Neue Light"/>
                <a:sym typeface="Helvetica Neue Light"/>
              </a:rPr>
              <a:t>por cada valor a pisar.  </a:t>
            </a:r>
            <a:endParaRPr b="0" i="0" sz="1700" u="none" cap="none" strike="noStrike">
              <a:solidFill>
                <a:srgbClr val="121212"/>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br>
              <a:rPr b="0" i="0" lang="es" sz="1600" u="none" cap="none" strike="noStrike">
                <a:solidFill>
                  <a:srgbClr val="121212"/>
                </a:solidFill>
                <a:highlight>
                  <a:srgbClr val="E0FF00"/>
                </a:highlight>
                <a:latin typeface="Helvetica Neue Light"/>
                <a:ea typeface="Helvetica Neue Light"/>
                <a:cs typeface="Helvetica Neue Light"/>
                <a:sym typeface="Helvetica Neue Light"/>
              </a:rPr>
            </a:br>
            <a:r>
              <a:rPr b="1" i="0" lang="es" sz="1600" u="none" cap="none" strike="noStrike">
                <a:solidFill>
                  <a:srgbClr val="121212"/>
                </a:solidFill>
                <a:highlight>
                  <a:srgbClr val="E0FF00"/>
                </a:highlight>
                <a:latin typeface="Helvetica Neue"/>
                <a:ea typeface="Helvetica Neue"/>
                <a:cs typeface="Helvetica Neue"/>
                <a:sym typeface="Helvetica Neue"/>
              </a:rPr>
              <a:t>Si necesitás más de 5 </a:t>
            </a:r>
            <a:r>
              <a:rPr b="1" i="1" lang="es" sz="1600" u="none" cap="none" strike="noStrike">
                <a:solidFill>
                  <a:srgbClr val="A31515"/>
                </a:solidFill>
                <a:highlight>
                  <a:srgbClr val="E0FF00"/>
                </a:highlight>
                <a:latin typeface="Helvetica Neue"/>
                <a:ea typeface="Helvetica Neue"/>
                <a:cs typeface="Helvetica Neue"/>
                <a:sym typeface="Helvetica Neue"/>
              </a:rPr>
              <a:t>!important;</a:t>
            </a:r>
            <a:r>
              <a:rPr b="1" i="0" lang="es" sz="1600" u="none" cap="none" strike="noStrike">
                <a:solidFill>
                  <a:srgbClr val="A31515"/>
                </a:solidFill>
                <a:highlight>
                  <a:srgbClr val="E0FF00"/>
                </a:highlight>
                <a:latin typeface="Helvetica Neue"/>
                <a:ea typeface="Helvetica Neue"/>
                <a:cs typeface="Helvetica Neue"/>
                <a:sym typeface="Helvetica Neue"/>
              </a:rPr>
              <a:t> </a:t>
            </a:r>
            <a:r>
              <a:rPr b="1" i="0" lang="es" sz="1600" u="none" cap="none" strike="noStrike">
                <a:solidFill>
                  <a:srgbClr val="121212"/>
                </a:solidFill>
                <a:highlight>
                  <a:srgbClr val="E0FF00"/>
                </a:highlight>
                <a:latin typeface="Helvetica Neue"/>
                <a:ea typeface="Helvetica Neue"/>
                <a:cs typeface="Helvetica Neue"/>
                <a:sym typeface="Helvetica Neue"/>
              </a:rPr>
              <a:t>en todo tu CSS, algo estás haciendo mal.</a:t>
            </a:r>
            <a:endParaRPr b="1" i="0" sz="1600" u="none" cap="none" strike="noStrike">
              <a:solidFill>
                <a:srgbClr val="121212"/>
              </a:solidFill>
              <a:highlight>
                <a:srgbClr val="E0FF00"/>
              </a:highlight>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4"/>
          <p:cNvSpPr txBox="1"/>
          <p:nvPr/>
        </p:nvSpPr>
        <p:spPr>
          <a:xfrm>
            <a:off x="1929650" y="1722125"/>
            <a:ext cx="5779200" cy="151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u="none" cap="none" strike="noStrike">
                <a:solidFill>
                  <a:srgbClr val="111111"/>
                </a:solidFill>
                <a:latin typeface="Lato"/>
                <a:ea typeface="Lato"/>
                <a:cs typeface="Lato"/>
                <a:sym typeface="Lato"/>
              </a:rPr>
              <a:t>PRIMERAS PROPIEDADES BÁSICAS</a:t>
            </a:r>
            <a:endParaRPr i="1" sz="3600" u="none" cap="none" strike="noStrike">
              <a:solidFill>
                <a:srgbClr val="11111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nvSpPr>
        <p:spPr>
          <a:xfrm>
            <a:off x="1453047" y="5934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i="1" lang="es" sz="4000" u="none" cap="none" strike="noStrike">
                <a:solidFill>
                  <a:srgbClr val="111111"/>
                </a:solidFill>
                <a:latin typeface="Lato"/>
                <a:ea typeface="Lato"/>
                <a:cs typeface="Lato"/>
                <a:sym typeface="Lato"/>
              </a:rPr>
              <a:t>PROPIEDAD: COLOR</a:t>
            </a:r>
            <a:endParaRPr i="1" sz="4000" u="none" cap="none" strike="noStrike">
              <a:solidFill>
                <a:srgbClr val="111111"/>
              </a:solidFill>
              <a:latin typeface="Lato"/>
              <a:ea typeface="Lato"/>
              <a:cs typeface="Lato"/>
              <a:sym typeface="Lato"/>
            </a:endParaRPr>
          </a:p>
        </p:txBody>
      </p:sp>
      <p:sp>
        <p:nvSpPr>
          <p:cNvPr id="366" name="Google Shape;366;p55"/>
          <p:cNvSpPr txBox="1"/>
          <p:nvPr/>
        </p:nvSpPr>
        <p:spPr>
          <a:xfrm>
            <a:off x="1498050" y="1436600"/>
            <a:ext cx="614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Google, puedes buscar “</a:t>
            </a:r>
            <a:r>
              <a:rPr b="0" i="0" lang="es" sz="2000" u="sng" cap="none" strike="noStrike">
                <a:solidFill>
                  <a:schemeClr val="hlink"/>
                </a:solidFill>
                <a:latin typeface="Helvetica Neue Light"/>
                <a:ea typeface="Helvetica Neue Light"/>
                <a:cs typeface="Helvetica Neue Light"/>
                <a:sym typeface="Helvetica Neue Light"/>
                <a:hlinkClick r:id="rId3"/>
              </a:rPr>
              <a:t>color picker</a:t>
            </a:r>
            <a:r>
              <a:rPr b="0" i="0" lang="es" sz="2000" u="none" cap="none" strike="noStrike">
                <a:solidFill>
                  <a:schemeClr val="dk1"/>
                </a:solidFill>
                <a:latin typeface="Helvetica Neue Light"/>
                <a:ea typeface="Helvetica Neue Light"/>
                <a:cs typeface="Helvetica Neue Light"/>
                <a:sym typeface="Helvetica Neue Light"/>
              </a:rPr>
              <a:t>” (</a:t>
            </a:r>
            <a:r>
              <a:rPr b="0" i="1" lang="es" sz="2000" u="none" cap="none" strike="noStrike">
                <a:solidFill>
                  <a:schemeClr val="dk1"/>
                </a:solidFill>
                <a:latin typeface="Helvetica Neue Light"/>
                <a:ea typeface="Helvetica Neue Light"/>
                <a:cs typeface="Helvetica Neue Light"/>
                <a:sym typeface="Helvetica Neue Light"/>
              </a:rPr>
              <a:t>alternativa </a:t>
            </a:r>
            <a:r>
              <a:rPr b="0" i="1" lang="es" sz="2000" u="sng" cap="none" strike="noStrike">
                <a:solidFill>
                  <a:schemeClr val="hlink"/>
                </a:solidFill>
                <a:latin typeface="Helvetica Neue Light"/>
                <a:ea typeface="Helvetica Neue Light"/>
                <a:cs typeface="Helvetica Neue Light"/>
                <a:sym typeface="Helvetica Neue Light"/>
                <a:hlinkClick r:id="rId4"/>
              </a:rPr>
              <a:t>w3schools</a:t>
            </a:r>
            <a:r>
              <a:rPr b="0" i="1" lang="es"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chemeClr val="dk1"/>
              </a:solidFill>
              <a:latin typeface="Helvetica Neue Light"/>
              <a:ea typeface="Helvetica Neue Light"/>
              <a:cs typeface="Helvetica Neue Light"/>
              <a:sym typeface="Helvetica Neue Light"/>
            </a:endParaRPr>
          </a:p>
        </p:txBody>
      </p:sp>
      <p:pic>
        <p:nvPicPr>
          <p:cNvPr id="367" name="Google Shape;367;p55"/>
          <p:cNvPicPr preferRelativeResize="0"/>
          <p:nvPr/>
        </p:nvPicPr>
        <p:blipFill rotWithShape="1">
          <a:blip r:embed="rId5">
            <a:alphaModFix/>
          </a:blip>
          <a:srcRect b="0" l="0" r="0" t="0"/>
          <a:stretch/>
        </p:blipFill>
        <p:spPr>
          <a:xfrm>
            <a:off x="2409762" y="2507300"/>
            <a:ext cx="3877971" cy="2331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nvSpPr>
        <p:spPr>
          <a:xfrm>
            <a:off x="2919150" y="1926700"/>
            <a:ext cx="3305700" cy="160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5700">
                <a:latin typeface="Didact Gothic"/>
                <a:ea typeface="Didact Gothic"/>
                <a:cs typeface="Didact Gothic"/>
                <a:sym typeface="Didact Gothic"/>
              </a:rPr>
              <a:t>ENLACES</a:t>
            </a:r>
            <a:endParaRPr b="1" sz="57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sp>
        <p:nvSpPr>
          <p:cNvPr id="372" name="Google Shape;372;p56"/>
          <p:cNvSpPr txBox="1"/>
          <p:nvPr/>
        </p:nvSpPr>
        <p:spPr>
          <a:xfrm>
            <a:off x="1274800" y="1436600"/>
            <a:ext cx="6384000" cy="1070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Visual Studio Code, simplemente te “paras” sobre el color. Por ejemplo, escribe “red” y haz la prueba:</a:t>
            </a:r>
            <a:endParaRPr b="0" i="1" sz="2000" u="none" cap="none" strike="noStrike">
              <a:solidFill>
                <a:schemeClr val="dk1"/>
              </a:solidFill>
              <a:latin typeface="Helvetica Neue Light"/>
              <a:ea typeface="Helvetica Neue Light"/>
              <a:cs typeface="Helvetica Neue Light"/>
              <a:sym typeface="Helvetica Neue Light"/>
            </a:endParaRPr>
          </a:p>
        </p:txBody>
      </p:sp>
      <p:pic>
        <p:nvPicPr>
          <p:cNvPr id="373" name="Google Shape;373;p56"/>
          <p:cNvPicPr preferRelativeResize="0"/>
          <p:nvPr/>
        </p:nvPicPr>
        <p:blipFill rotWithShape="1">
          <a:blip r:embed="rId3">
            <a:alphaModFix/>
          </a:blip>
          <a:srcRect b="0" l="0" r="0" t="0"/>
          <a:stretch/>
        </p:blipFill>
        <p:spPr>
          <a:xfrm>
            <a:off x="2272975" y="2558175"/>
            <a:ext cx="4250386" cy="2331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nvSpPr>
        <p:spPr>
          <a:xfrm>
            <a:off x="1347847" y="5935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i="1" lang="es" sz="3700" u="none" cap="none" strike="noStrike">
                <a:solidFill>
                  <a:srgbClr val="111111"/>
                </a:solidFill>
                <a:latin typeface="Lato"/>
                <a:ea typeface="Lato"/>
                <a:cs typeface="Lato"/>
                <a:sym typeface="Lato"/>
              </a:rPr>
              <a:t>TIPOS DE VALORES PARA COLOR</a:t>
            </a:r>
            <a:endParaRPr i="1" sz="3700" u="none" cap="none" strike="noStrike">
              <a:solidFill>
                <a:srgbClr val="111111"/>
              </a:solidFill>
              <a:latin typeface="Lato"/>
              <a:ea typeface="Lato"/>
              <a:cs typeface="Lato"/>
              <a:sym typeface="Lato"/>
            </a:endParaRPr>
          </a:p>
        </p:txBody>
      </p:sp>
      <p:sp>
        <p:nvSpPr>
          <p:cNvPr id="379" name="Google Shape;379;p57"/>
          <p:cNvSpPr txBox="1"/>
          <p:nvPr/>
        </p:nvSpPr>
        <p:spPr>
          <a:xfrm>
            <a:off x="1274800" y="1436600"/>
            <a:ext cx="6384000" cy="10707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t/>
            </a:r>
            <a:endParaRPr b="0" i="1" sz="2000" u="none" cap="none" strike="noStrike">
              <a:solidFill>
                <a:schemeClr val="dk1"/>
              </a:solidFill>
              <a:latin typeface="Didact Gothic"/>
              <a:ea typeface="Didact Gothic"/>
              <a:cs typeface="Didact Gothic"/>
              <a:sym typeface="Didact Gothic"/>
            </a:endParaRPr>
          </a:p>
        </p:txBody>
      </p:sp>
      <p:sp>
        <p:nvSpPr>
          <p:cNvPr id="380" name="Google Shape;380;p57"/>
          <p:cNvSpPr txBox="1"/>
          <p:nvPr/>
        </p:nvSpPr>
        <p:spPr>
          <a:xfrm>
            <a:off x="1013700" y="2045650"/>
            <a:ext cx="7116600" cy="2440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1600" u="none" cap="none" strike="noStrike">
                <a:solidFill>
                  <a:srgbClr val="111111"/>
                </a:solidFill>
                <a:latin typeface="Helvetica Neue Light"/>
                <a:ea typeface="Helvetica Neue Light"/>
                <a:cs typeface="Helvetica Neue Light"/>
                <a:sym typeface="Helvetica Neue Light"/>
              </a:rPr>
              <a:t>Existen distintos valores, pero nos centraremos en 3:</a:t>
            </a:r>
            <a:endParaRPr b="0" i="0" sz="1600" u="none" cap="none" strike="noStrike">
              <a:solidFill>
                <a:srgbClr val="111111"/>
              </a:solidFill>
              <a:latin typeface="Helvetica Neue Light"/>
              <a:ea typeface="Helvetica Neue Light"/>
              <a:cs typeface="Helvetica Neue Light"/>
              <a:sym typeface="Helvetica Neue Light"/>
            </a:endParaRPr>
          </a:p>
          <a:p>
            <a:pPr indent="-330200" lvl="0" marL="457200" marR="0" rtl="0" algn="just">
              <a:lnSpc>
                <a:spcPct val="150000"/>
              </a:lnSpc>
              <a:spcBef>
                <a:spcPts val="1100"/>
              </a:spcBef>
              <a:spcAft>
                <a:spcPts val="0"/>
              </a:spcAft>
              <a:buClr>
                <a:srgbClr val="111111"/>
              </a:buClr>
              <a:buSzPts val="1600"/>
              <a:buFont typeface="Helvetica Neue Light"/>
              <a:buChar char="●"/>
            </a:pPr>
            <a:r>
              <a:rPr b="0" i="0" lang="es" sz="1600" u="sng" cap="none" strike="noStrike">
                <a:solidFill>
                  <a:schemeClr val="hlink"/>
                </a:solidFill>
                <a:latin typeface="Helvetica Neue Light"/>
                <a:ea typeface="Helvetica Neue Light"/>
                <a:cs typeface="Helvetica Neue Light"/>
                <a:sym typeface="Helvetica Neue Light"/>
                <a:hlinkClick r:id="rId3"/>
              </a:rPr>
              <a:t>Por nombre del color</a:t>
            </a:r>
            <a:r>
              <a:rPr b="0" i="0" lang="es" sz="1600" u="none" cap="none" strike="noStrike">
                <a:solidFill>
                  <a:srgbClr val="111111"/>
                </a:solidFill>
                <a:latin typeface="Helvetica Neue Light"/>
                <a:ea typeface="Helvetica Neue Light"/>
                <a:cs typeface="Helvetica Neue Light"/>
                <a:sym typeface="Helvetica Neue Light"/>
              </a:rPr>
              <a:t> (ej: red).</a:t>
            </a:r>
            <a:endParaRPr b="0" i="0" sz="1600" u="none" cap="none" strike="noStrike">
              <a:solidFill>
                <a:srgbClr val="111111"/>
              </a:solidFill>
              <a:latin typeface="Helvetica Neue Light"/>
              <a:ea typeface="Helvetica Neue Light"/>
              <a:cs typeface="Helvetica Neue Light"/>
              <a:sym typeface="Helvetica Neue Light"/>
            </a:endParaRPr>
          </a:p>
          <a:p>
            <a:pPr indent="-330200" lvl="0" marL="457200" marR="0" rtl="0" algn="just">
              <a:lnSpc>
                <a:spcPct val="150000"/>
              </a:lnSpc>
              <a:spcBef>
                <a:spcPts val="0"/>
              </a:spcBef>
              <a:spcAft>
                <a:spcPts val="0"/>
              </a:spcAft>
              <a:buClr>
                <a:srgbClr val="111111"/>
              </a:buClr>
              <a:buSzPts val="1600"/>
              <a:buFont typeface="Helvetica Neue Light"/>
              <a:buChar char="●"/>
            </a:pPr>
            <a:r>
              <a:rPr b="0" i="0" lang="es" sz="1600" u="none" cap="none" strike="noStrike">
                <a:solidFill>
                  <a:srgbClr val="111111"/>
                </a:solidFill>
                <a:latin typeface="Helvetica Neue Light"/>
                <a:ea typeface="Helvetica Neue Light"/>
                <a:cs typeface="Helvetica Neue Light"/>
                <a:sym typeface="Helvetica Neue Light"/>
              </a:rPr>
              <a:t>Hexadecimal (ej: #ffffff).</a:t>
            </a:r>
            <a:endParaRPr b="0" i="0" sz="1600" u="none" cap="none" strike="noStrike">
              <a:solidFill>
                <a:srgbClr val="11111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111111"/>
              </a:buClr>
              <a:buSzPts val="2000"/>
              <a:buFont typeface="Didact Gothic"/>
              <a:buChar char="●"/>
            </a:pPr>
            <a:r>
              <a:rPr b="0" i="0" lang="es" sz="1600" u="none" cap="none" strike="noStrike">
                <a:solidFill>
                  <a:srgbClr val="111111"/>
                </a:solidFill>
                <a:latin typeface="Helvetica Neue Light"/>
                <a:ea typeface="Helvetica Neue Light"/>
                <a:cs typeface="Helvetica Neue Light"/>
                <a:sym typeface="Helvetica Neue Light"/>
              </a:rPr>
              <a:t>RGB (por ejemplo: 5</a:t>
            </a:r>
            <a:r>
              <a:rPr b="0" i="0" lang="es" sz="1600" u="none" cap="none" strike="noStrike">
                <a:solidFill>
                  <a:srgbClr val="FF0000"/>
                </a:solidFill>
                <a:latin typeface="Helvetica Neue Light"/>
                <a:ea typeface="Helvetica Neue Light"/>
                <a:cs typeface="Helvetica Neue Light"/>
                <a:sym typeface="Helvetica Neue Light"/>
              </a:rPr>
              <a:t>0</a:t>
            </a:r>
            <a:r>
              <a:rPr b="0" i="0" lang="es" sz="1600" u="none" cap="none" strike="noStrike">
                <a:solidFill>
                  <a:schemeClr val="dk1"/>
                </a:solidFill>
                <a:latin typeface="Helvetica Neue Light"/>
                <a:ea typeface="Helvetica Neue Light"/>
                <a:cs typeface="Helvetica Neue Light"/>
                <a:sym typeface="Helvetica Neue Light"/>
              </a:rPr>
              <a:t>, </a:t>
            </a:r>
            <a:r>
              <a:rPr b="0" i="0" lang="es" sz="1600" u="none" cap="none" strike="noStrike">
                <a:solidFill>
                  <a:srgbClr val="6AA84F"/>
                </a:solidFill>
                <a:latin typeface="Helvetica Neue Light"/>
                <a:ea typeface="Helvetica Neue Light"/>
                <a:cs typeface="Helvetica Neue Light"/>
                <a:sym typeface="Helvetica Neue Light"/>
              </a:rPr>
              <a:t>212</a:t>
            </a:r>
            <a:r>
              <a:rPr b="0" i="0" lang="es" sz="1600" u="none" cap="none" strike="noStrike">
                <a:solidFill>
                  <a:schemeClr val="dk1"/>
                </a:solidFill>
                <a:latin typeface="Helvetica Neue Light"/>
                <a:ea typeface="Helvetica Neue Light"/>
                <a:cs typeface="Helvetica Neue Light"/>
                <a:sym typeface="Helvetica Neue Light"/>
              </a:rPr>
              <a:t>, </a:t>
            </a:r>
            <a:r>
              <a:rPr b="0" i="0" lang="es" sz="1600" u="none" cap="none" strike="noStrike">
                <a:solidFill>
                  <a:srgbClr val="0000FF"/>
                </a:solidFill>
                <a:latin typeface="Helvetica Neue Light"/>
                <a:ea typeface="Helvetica Neue Light"/>
                <a:cs typeface="Helvetica Neue Light"/>
                <a:sym typeface="Helvetica Neue Light"/>
              </a:rPr>
              <a:t>227</a:t>
            </a:r>
            <a:r>
              <a:rPr b="0" i="0" lang="es" sz="1600" u="none" cap="none" strike="noStrike">
                <a:solidFill>
                  <a:schemeClr val="dk1"/>
                </a:solidFill>
                <a:latin typeface="Helvetica Neue Light"/>
                <a:ea typeface="Helvetica Neue Light"/>
                <a:cs typeface="Helvetica Neue Light"/>
                <a:sym typeface="Helvetica Neue Light"/>
              </a:rPr>
              <a:t>). </a:t>
            </a:r>
            <a:r>
              <a:rPr b="0" i="0" lang="es" sz="1600" u="none" cap="none" strike="noStrike">
                <a:solidFill>
                  <a:srgbClr val="111111"/>
                </a:solidFill>
                <a:latin typeface="Helvetica Neue Light"/>
                <a:ea typeface="Helvetica Neue Light"/>
                <a:cs typeface="Helvetica Neue Light"/>
                <a:sym typeface="Helvetica Neue Light"/>
              </a:rPr>
              <a:t>Si agregas un valor más, puedes manejar su opacidad. </a:t>
            </a:r>
            <a:r>
              <a:rPr b="0" i="0" lang="es" sz="1600" u="none" cap="none" strike="noStrike">
                <a:solidFill>
                  <a:schemeClr val="dk1"/>
                </a:solidFill>
                <a:latin typeface="Helvetica Neue Light"/>
                <a:ea typeface="Helvetica Neue Light"/>
                <a:cs typeface="Helvetica Neue Light"/>
                <a:sym typeface="Helvetica Neue Light"/>
              </a:rPr>
              <a:t>(</a:t>
            </a:r>
            <a:r>
              <a:rPr b="0" i="0" lang="es" sz="1600" u="none" cap="none" strike="noStrike">
                <a:solidFill>
                  <a:srgbClr val="FF0000"/>
                </a:solidFill>
                <a:latin typeface="Helvetica Neue Light"/>
                <a:ea typeface="Helvetica Neue Light"/>
                <a:cs typeface="Helvetica Neue Light"/>
                <a:sym typeface="Helvetica Neue Light"/>
              </a:rPr>
              <a:t>red</a:t>
            </a:r>
            <a:r>
              <a:rPr b="0" i="0" lang="es" sz="1600" u="none" cap="none" strike="noStrike">
                <a:solidFill>
                  <a:schemeClr val="dk1"/>
                </a:solidFill>
                <a:latin typeface="Helvetica Neue Light"/>
                <a:ea typeface="Helvetica Neue Light"/>
                <a:cs typeface="Helvetica Neue Light"/>
                <a:sym typeface="Helvetica Neue Light"/>
              </a:rPr>
              <a:t>, </a:t>
            </a:r>
            <a:r>
              <a:rPr b="0" i="0" lang="es" sz="1600" u="none" cap="none" strike="noStrike">
                <a:solidFill>
                  <a:srgbClr val="6AA84F"/>
                </a:solidFill>
                <a:latin typeface="Helvetica Neue Light"/>
                <a:ea typeface="Helvetica Neue Light"/>
                <a:cs typeface="Helvetica Neue Light"/>
                <a:sym typeface="Helvetica Neue Light"/>
              </a:rPr>
              <a:t>green</a:t>
            </a:r>
            <a:r>
              <a:rPr b="0" i="0" lang="es" sz="1600" u="none" cap="none" strike="noStrike">
                <a:solidFill>
                  <a:schemeClr val="dk1"/>
                </a:solidFill>
                <a:latin typeface="Helvetica Neue Light"/>
                <a:ea typeface="Helvetica Neue Light"/>
                <a:cs typeface="Helvetica Neue Light"/>
                <a:sym typeface="Helvetica Neue Light"/>
              </a:rPr>
              <a:t>, </a:t>
            </a:r>
            <a:r>
              <a:rPr b="0" i="0" lang="es" sz="1600" u="none" cap="none" strike="noStrike">
                <a:solidFill>
                  <a:srgbClr val="0000FF"/>
                </a:solidFill>
                <a:latin typeface="Helvetica Neue Light"/>
                <a:ea typeface="Helvetica Neue Light"/>
                <a:cs typeface="Helvetica Neue Light"/>
                <a:sym typeface="Helvetica Neue Light"/>
              </a:rPr>
              <a:t>blue</a:t>
            </a:r>
            <a:r>
              <a:rPr b="0" i="0" lang="es" sz="1600" u="none" cap="none" strike="noStrike">
                <a:solidFill>
                  <a:schemeClr val="dk1"/>
                </a:solidFill>
                <a:latin typeface="Helvetica Neue Light"/>
                <a:ea typeface="Helvetica Neue Light"/>
                <a:cs typeface="Helvetica Neue Light"/>
                <a:sym typeface="Helvetica Neue Light"/>
              </a:rPr>
              <a:t>)</a:t>
            </a:r>
            <a:r>
              <a:rPr b="0" i="0" lang="es" sz="1600" u="none" cap="none" strike="noStrike">
                <a:solidFill>
                  <a:srgbClr val="111111"/>
                </a:solidFill>
                <a:latin typeface="Helvetica Neue Light"/>
                <a:ea typeface="Helvetica Neue Light"/>
                <a:cs typeface="Helvetica Neue Light"/>
                <a:sym typeface="Helvetica Neue Light"/>
              </a:rPr>
              <a:t> cada color permite hasta 256 valore</a:t>
            </a:r>
            <a:r>
              <a:rPr b="0" i="0" lang="es" sz="2000" u="none" cap="none" strike="noStrike">
                <a:solidFill>
                  <a:srgbClr val="111111"/>
                </a:solidFill>
                <a:latin typeface="Helvetica Neue Light"/>
                <a:ea typeface="Helvetica Neue Light"/>
                <a:cs typeface="Helvetica Neue Light"/>
                <a:sym typeface="Helvetica Neue Light"/>
              </a:rPr>
              <a:t>s.</a:t>
            </a:r>
            <a:endParaRPr b="0" i="0" sz="2000" u="none" cap="none" strike="noStrike">
              <a:solidFill>
                <a:srgbClr val="111111"/>
              </a:solidFill>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8"/>
          <p:cNvSpPr txBox="1"/>
          <p:nvPr/>
        </p:nvSpPr>
        <p:spPr>
          <a:xfrm>
            <a:off x="1443000" y="19407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3800" u="none" cap="none" strike="noStrike">
                <a:solidFill>
                  <a:srgbClr val="000000"/>
                </a:solidFill>
                <a:latin typeface="Lato"/>
                <a:ea typeface="Lato"/>
                <a:cs typeface="Lato"/>
                <a:sym typeface="Lato"/>
              </a:rPr>
              <a:t>AGREGANDO CSS A NUESTRO HTML</a:t>
            </a:r>
            <a:endParaRPr i="1" sz="3800" u="none" cap="none" strike="noStrike">
              <a:solidFill>
                <a:srgbClr val="000000"/>
              </a:solidFill>
              <a:latin typeface="Lato"/>
              <a:ea typeface="Lato"/>
              <a:cs typeface="Lato"/>
              <a:sym typeface="Lato"/>
            </a:endParaRPr>
          </a:p>
        </p:txBody>
      </p:sp>
      <p:sp>
        <p:nvSpPr>
          <p:cNvPr id="386" name="Google Shape;386;p58"/>
          <p:cNvSpPr txBox="1"/>
          <p:nvPr/>
        </p:nvSpPr>
        <p:spPr>
          <a:xfrm>
            <a:off x="938100" y="32813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Comienza a utilizar CSS en tu proyecto.</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aphicFrame>
        <p:nvGraphicFramePr>
          <p:cNvPr id="391" name="Google Shape;391;p59"/>
          <p:cNvGraphicFramePr/>
          <p:nvPr/>
        </p:nvGraphicFramePr>
        <p:xfrm>
          <a:off x="1746600" y="2133063"/>
          <a:ext cx="3000000" cy="3000000"/>
        </p:xfrm>
        <a:graphic>
          <a:graphicData uri="http://schemas.openxmlformats.org/drawingml/2006/table">
            <a:tbl>
              <a:tblPr>
                <a:noFill/>
                <a:tableStyleId>{339EED01-8C32-4709-A532-B9264E98C58B}</a:tableStyleId>
              </a:tblPr>
              <a:tblGrid>
                <a:gridCol w="1956325"/>
                <a:gridCol w="2738125"/>
                <a:gridCol w="1482425"/>
              </a:tblGrid>
              <a:tr h="510275">
                <a:tc gridSpan="3">
                  <a:txBody>
                    <a:bodyPr/>
                    <a:lstStyle/>
                    <a:p>
                      <a:pPr indent="0" lvl="0" marL="0" marR="0" rtl="0" algn="l">
                        <a:lnSpc>
                          <a:spcPct val="100000"/>
                        </a:lnSpc>
                        <a:spcBef>
                          <a:spcPts val="0"/>
                        </a:spcBef>
                        <a:spcAft>
                          <a:spcPts val="0"/>
                        </a:spcAft>
                        <a:buClr>
                          <a:srgbClr val="000000"/>
                        </a:buClr>
                        <a:buSzPts val="2400"/>
                        <a:buFont typeface="Arial"/>
                        <a:buNone/>
                      </a:pPr>
                      <a:r>
                        <a:rPr lang="es" sz="2200" u="none" cap="none" strike="noStrike">
                          <a:solidFill>
                            <a:schemeClr val="lt1"/>
                          </a:solidFill>
                          <a:latin typeface="Lato"/>
                          <a:ea typeface="Lato"/>
                          <a:cs typeface="Lato"/>
                          <a:sym typeface="Lato"/>
                        </a:rPr>
                        <a:t>AGREGANDO CSS A NUESTRO HTML</a:t>
                      </a:r>
                      <a:endParaRPr sz="2200" u="none" cap="none" strike="noStrike">
                        <a:solidFill>
                          <a:schemeClr val="lt1"/>
                        </a:solidFill>
                        <a:latin typeface="Lato"/>
                        <a:ea typeface="Lato"/>
                        <a:cs typeface="Lato"/>
                        <a:sym typeface="Lato"/>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hMerge="1"/>
                <a:tc hMerge="1"/>
              </a:tr>
              <a:tr h="1696075">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400" u="none" cap="none" strike="noStrike">
                          <a:solidFill>
                            <a:srgbClr val="4D5156"/>
                          </a:solidFill>
                        </a:rPr>
                      </a:br>
                      <a:r>
                        <a:rPr b="1" lang="es" sz="1900" u="none" cap="none" strike="noStrike">
                          <a:solidFill>
                            <a:srgbClr val="4D5156"/>
                          </a:solidFill>
                        </a:rPr>
                        <a:t> </a:t>
                      </a:r>
                      <a:r>
                        <a:rPr b="1" lang="es" sz="1900" u="none" cap="none" strike="noStrike">
                          <a:latin typeface="Helvetica Neue"/>
                          <a:ea typeface="Helvetica Neue"/>
                          <a:cs typeface="Helvetica Neue"/>
                          <a:sym typeface="Helvetica Neue"/>
                        </a:rPr>
                        <a:t>Consigna:</a:t>
                      </a:r>
                      <a:r>
                        <a:rPr lang="es" sz="1900" u="none" cap="none" strike="noStrike">
                          <a:latin typeface="Helvetica Neue Light"/>
                          <a:ea typeface="Helvetica Neue Light"/>
                          <a:cs typeface="Helvetica Neue Light"/>
                          <a:sym typeface="Helvetica Neue Light"/>
                        </a:rPr>
                        <a:t> </a:t>
                      </a:r>
                      <a:r>
                        <a:rPr lang="es" sz="1900" u="none" cap="none" strike="noStrike">
                          <a:solidFill>
                            <a:srgbClr val="111111"/>
                          </a:solidFill>
                          <a:latin typeface="Helvetica Neue Light"/>
                          <a:ea typeface="Helvetica Neue Light"/>
                          <a:cs typeface="Helvetica Neue Light"/>
                          <a:sym typeface="Helvetica Neue Light"/>
                        </a:rPr>
                        <a:t>crea un archivo CSS, y linkéalo al HTML de la clase anterior</a:t>
                      </a:r>
                      <a:r>
                        <a:rPr lang="es" sz="1900">
                          <a:solidFill>
                            <a:srgbClr val="111111"/>
                          </a:solidFill>
                          <a:latin typeface="Helvetica Neue Light"/>
                          <a:ea typeface="Helvetica Neue Light"/>
                          <a:cs typeface="Helvetica Neue Light"/>
                          <a:sym typeface="Helvetica Neue Light"/>
                        </a:rPr>
                        <a:t>.</a:t>
                      </a:r>
                      <a:r>
                        <a:rPr lang="es" sz="1900" u="none" cap="none" strike="noStrike">
                          <a:solidFill>
                            <a:srgbClr val="111111"/>
                          </a:solidFill>
                          <a:latin typeface="Helvetica Neue Light"/>
                          <a:ea typeface="Helvetica Neue Light"/>
                          <a:cs typeface="Helvetica Neue Light"/>
                          <a:sym typeface="Helvetica Neue Light"/>
                        </a:rPr>
                        <a:t> Asigna color a títulos, párrafos y listas, mediante clases y etiquetas.</a:t>
                      </a:r>
                      <a:endParaRPr sz="1900" u="none" cap="none" strike="noStrike">
                        <a:solidFill>
                          <a:srgbClr val="11111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1" sz="17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sp>
        <p:nvSpPr>
          <p:cNvPr id="392" name="Google Shape;392;p59"/>
          <p:cNvSpPr txBox="1"/>
          <p:nvPr/>
        </p:nvSpPr>
        <p:spPr>
          <a:xfrm>
            <a:off x="2917763" y="789200"/>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200">
                <a:solidFill>
                  <a:schemeClr val="dk1"/>
                </a:solidFill>
                <a:latin typeface="Didact Gothic"/>
                <a:ea typeface="Didact Gothic"/>
                <a:cs typeface="Didact Gothic"/>
                <a:sym typeface="Didact Gothic"/>
              </a:rPr>
              <a:t>¡A PRACTICAR!</a:t>
            </a:r>
            <a:endParaRPr b="1" sz="3200">
              <a:solidFill>
                <a:schemeClr val="dk1"/>
              </a:solidFill>
              <a:latin typeface="Didact Gothic"/>
              <a:ea typeface="Didact Gothic"/>
              <a:cs typeface="Didact Gothic"/>
              <a:sym typeface="Didact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nvSpPr>
        <p:spPr>
          <a:xfrm>
            <a:off x="1057650" y="508975"/>
            <a:ext cx="70287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400">
                <a:latin typeface="Lato"/>
                <a:ea typeface="Lato"/>
                <a:cs typeface="Lato"/>
                <a:sym typeface="Lato"/>
              </a:rPr>
              <a:t>LOS NOMBRES DE LAS CLASES E IDS</a:t>
            </a:r>
            <a:endParaRPr i="1" sz="3400">
              <a:latin typeface="Lato"/>
              <a:ea typeface="Lato"/>
              <a:cs typeface="Lato"/>
              <a:sym typeface="Lato"/>
            </a:endParaRPr>
          </a:p>
        </p:txBody>
      </p:sp>
      <p:sp>
        <p:nvSpPr>
          <p:cNvPr id="398" name="Google Shape;398;p60"/>
          <p:cNvSpPr txBox="1"/>
          <p:nvPr/>
        </p:nvSpPr>
        <p:spPr>
          <a:xfrm>
            <a:off x="1176075" y="104197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No es posible crear nombres separados por espacios.</a:t>
            </a:r>
            <a:endParaRPr sz="1800">
              <a:highlight>
                <a:srgbClr val="E0FF00"/>
              </a:highlight>
              <a:latin typeface="Helvetica Neue Light"/>
              <a:ea typeface="Helvetica Neue Light"/>
              <a:cs typeface="Helvetica Neue Light"/>
              <a:sym typeface="Helvetica Neue Light"/>
            </a:endParaRPr>
          </a:p>
        </p:txBody>
      </p:sp>
      <p:pic>
        <p:nvPicPr>
          <p:cNvPr id="399" name="Google Shape;399;p60"/>
          <p:cNvPicPr preferRelativeResize="0"/>
          <p:nvPr/>
        </p:nvPicPr>
        <p:blipFill>
          <a:blip r:embed="rId3">
            <a:alphaModFix/>
          </a:blip>
          <a:stretch>
            <a:fillRect/>
          </a:stretch>
        </p:blipFill>
        <p:spPr>
          <a:xfrm>
            <a:off x="4838525" y="1680675"/>
            <a:ext cx="2978950" cy="2978950"/>
          </a:xfrm>
          <a:prstGeom prst="rect">
            <a:avLst/>
          </a:prstGeom>
          <a:noFill/>
          <a:ln>
            <a:noFill/>
          </a:ln>
        </p:spPr>
      </p:pic>
      <p:sp>
        <p:nvSpPr>
          <p:cNvPr id="400" name="Google Shape;400;p60"/>
          <p:cNvSpPr txBox="1"/>
          <p:nvPr/>
        </p:nvSpPr>
        <p:spPr>
          <a:xfrm>
            <a:off x="726050" y="1764550"/>
            <a:ext cx="3988800" cy="28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Helvetica Neue Light"/>
                <a:ea typeface="Helvetica Neue Light"/>
                <a:cs typeface="Helvetica Neue Light"/>
                <a:sym typeface="Helvetica Neue Light"/>
              </a:rPr>
              <a:t>La “</a:t>
            </a:r>
            <a:r>
              <a:rPr i="1" lang="es" sz="2000">
                <a:latin typeface="Helvetica Neue Light"/>
                <a:ea typeface="Helvetica Neue Light"/>
                <a:cs typeface="Helvetica Neue Light"/>
                <a:sym typeface="Helvetica Neue Light"/>
              </a:rPr>
              <a:t>joroba de camello</a:t>
            </a:r>
            <a:r>
              <a:rPr lang="es" sz="2000">
                <a:latin typeface="Helvetica Neue Light"/>
                <a:ea typeface="Helvetica Neue Light"/>
                <a:cs typeface="Helvetica Neue Light"/>
                <a:sym typeface="Helvetica Neue Light"/>
              </a:rPr>
              <a:t>”, permite que se puedan leer de forma más simple palabras compuestas.</a:t>
            </a:r>
            <a:endParaRPr sz="20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latin typeface="Didact Gothic"/>
              <a:ea typeface="Didact Gothic"/>
              <a:cs typeface="Didact Gothic"/>
              <a:sym typeface="Didact Gothic"/>
            </a:endParaRPr>
          </a:p>
          <a:p>
            <a:pPr indent="0" lvl="0" marL="0" rtl="0" algn="l">
              <a:spcBef>
                <a:spcPts val="0"/>
              </a:spcBef>
              <a:spcAft>
                <a:spcPts val="0"/>
              </a:spcAft>
              <a:buNone/>
            </a:pPr>
            <a:r>
              <a:rPr lang="es" sz="2000">
                <a:latin typeface="Consolas"/>
                <a:ea typeface="Consolas"/>
                <a:cs typeface="Consolas"/>
                <a:sym typeface="Consolas"/>
              </a:rPr>
              <a:t>claseDeMaquetacion</a:t>
            </a:r>
            <a:endParaRPr sz="2000">
              <a:latin typeface="Consolas"/>
              <a:ea typeface="Consolas"/>
              <a:cs typeface="Consolas"/>
              <a:sym typeface="Consolas"/>
            </a:endParaRPr>
          </a:p>
          <a:p>
            <a:pPr indent="0" lvl="0" marL="0" rtl="0" algn="l">
              <a:spcBef>
                <a:spcPts val="0"/>
              </a:spcBef>
              <a:spcAft>
                <a:spcPts val="0"/>
              </a:spcAft>
              <a:buNone/>
            </a:pPr>
            <a:r>
              <a:t/>
            </a:r>
            <a:endParaRPr sz="2000">
              <a:latin typeface="Consolas"/>
              <a:ea typeface="Consolas"/>
              <a:cs typeface="Consolas"/>
              <a:sym typeface="Consolas"/>
            </a:endParaRPr>
          </a:p>
          <a:p>
            <a:pPr indent="0" lvl="0" marL="0" rtl="0" algn="l">
              <a:spcBef>
                <a:spcPts val="0"/>
              </a:spcBef>
              <a:spcAft>
                <a:spcPts val="0"/>
              </a:spcAft>
              <a:buNone/>
            </a:pPr>
            <a:r>
              <a:rPr lang="es" sz="2000">
                <a:latin typeface="Consolas"/>
                <a:ea typeface="Consolas"/>
                <a:cs typeface="Consolas"/>
                <a:sym typeface="Consolas"/>
              </a:rPr>
              <a:t>conBorde</a:t>
            </a:r>
            <a:endParaRPr sz="2000">
              <a:latin typeface="Consolas"/>
              <a:ea typeface="Consolas"/>
              <a:cs typeface="Consolas"/>
              <a:sym typeface="Consolas"/>
            </a:endParaRPr>
          </a:p>
          <a:p>
            <a:pPr indent="0" lvl="0" marL="0" rtl="0" algn="l">
              <a:spcBef>
                <a:spcPts val="0"/>
              </a:spcBef>
              <a:spcAft>
                <a:spcPts val="0"/>
              </a:spcAft>
              <a:buNone/>
            </a:pPr>
            <a:r>
              <a:t/>
            </a:r>
            <a:endParaRPr sz="2000">
              <a:latin typeface="Consolas"/>
              <a:ea typeface="Consolas"/>
              <a:cs typeface="Consolas"/>
              <a:sym typeface="Consolas"/>
            </a:endParaRPr>
          </a:p>
          <a:p>
            <a:pPr indent="0" lvl="0" marL="0" rtl="0" algn="l">
              <a:spcBef>
                <a:spcPts val="0"/>
              </a:spcBef>
              <a:spcAft>
                <a:spcPts val="0"/>
              </a:spcAft>
              <a:buNone/>
            </a:pPr>
            <a:r>
              <a:rPr lang="es" sz="2000">
                <a:latin typeface="Consolas"/>
                <a:ea typeface="Consolas"/>
                <a:cs typeface="Consolas"/>
                <a:sym typeface="Consolas"/>
              </a:rPr>
              <a:t>productosMasVendidos</a:t>
            </a:r>
            <a:endParaRPr sz="2000">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11111"/>
                </a:solidFill>
                <a:latin typeface="Lato"/>
                <a:ea typeface="Lato"/>
                <a:cs typeface="Lato"/>
                <a:sym typeface="Lato"/>
              </a:rPr>
              <a:t>PROPIEDADES CSS</a:t>
            </a:r>
            <a:endParaRPr i="1" sz="3600" u="none" cap="none" strike="noStrike">
              <a:solidFill>
                <a:srgbClr val="11111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62"/>
          <p:cNvSpPr txBox="1"/>
          <p:nvPr/>
        </p:nvSpPr>
        <p:spPr>
          <a:xfrm>
            <a:off x="1453050" y="21913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Helvetica Neue"/>
                <a:ea typeface="Helvetica Neue"/>
                <a:cs typeface="Helvetica Neue"/>
                <a:sym typeface="Helvetica Neue"/>
              </a:rPr>
              <a:t>RESETEO CSS</a:t>
            </a:r>
            <a:endParaRPr i="1" sz="4000">
              <a:solidFill>
                <a:srgbClr val="111111"/>
              </a:solidFill>
              <a:latin typeface="Helvetica Neue"/>
              <a:ea typeface="Helvetica Neue"/>
              <a:cs typeface="Helvetica Neue"/>
              <a:sym typeface="Helvetica Neue"/>
            </a:endParaRPr>
          </a:p>
        </p:txBody>
      </p:sp>
      <p:sp>
        <p:nvSpPr>
          <p:cNvPr id="411" name="Google Shape;411;p62"/>
          <p:cNvSpPr txBox="1"/>
          <p:nvPr/>
        </p:nvSpPr>
        <p:spPr>
          <a:xfrm>
            <a:off x="552450" y="1062350"/>
            <a:ext cx="8039100" cy="31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900">
                <a:latin typeface="Helvetica Neue Light"/>
                <a:ea typeface="Helvetica Neue Light"/>
                <a:cs typeface="Helvetica Neue Light"/>
                <a:sym typeface="Helvetica Neue Light"/>
              </a:rPr>
              <a:t>Los reset CSS contienen en su código fuente definiciones para propiedades problemáticas, que los diseñadores necesitan unificar desde un principio.</a:t>
            </a:r>
            <a:endParaRPr sz="1900">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1900">
                <a:latin typeface="Helvetica Neue Light"/>
                <a:ea typeface="Helvetica Neue Light"/>
                <a:cs typeface="Helvetica Neue Light"/>
                <a:sym typeface="Helvetica Neue Light"/>
              </a:rPr>
              <a:t>Por ejemplo, la mayoría de navegadores establece un margen por defecto entre el contenido de la página web y su propia ventana, cuyo valor varía de un navegador a otro.</a:t>
            </a:r>
            <a:endParaRPr sz="1900">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1900">
                <a:latin typeface="Helvetica Neue Light"/>
                <a:ea typeface="Helvetica Neue Light"/>
                <a:cs typeface="Helvetica Neue Light"/>
                <a:sym typeface="Helvetica Neue Light"/>
              </a:rPr>
              <a:t>Para subsanar esa diferencia, los diseñadores y las diseñadoras de sitios webs suelen declarar la siguiente línea al comienzo de sus hojas de estilo:</a:t>
            </a:r>
            <a:endParaRPr sz="1900">
              <a:latin typeface="Helvetica Neue Light"/>
              <a:ea typeface="Helvetica Neue Light"/>
              <a:cs typeface="Helvetica Neue Light"/>
              <a:sym typeface="Helvetica Neue Light"/>
            </a:endParaRPr>
          </a:p>
        </p:txBody>
      </p:sp>
      <p:sp>
        <p:nvSpPr>
          <p:cNvPr id="412" name="Google Shape;412;p62"/>
          <p:cNvSpPr txBox="1"/>
          <p:nvPr/>
        </p:nvSpPr>
        <p:spPr>
          <a:xfrm>
            <a:off x="3304500" y="3430050"/>
            <a:ext cx="2535000" cy="1577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Margin:0</a:t>
            </a:r>
            <a:r>
              <a:rPr lang="es">
                <a:solidFill>
                  <a:schemeClr val="dk1"/>
                </a:solidFill>
                <a:latin typeface="Consolas"/>
                <a:ea typeface="Consolas"/>
                <a:cs typeface="Consolas"/>
                <a:sym typeface="Consolas"/>
              </a:rPr>
              <a:t>;</a:t>
            </a:r>
            <a:br>
              <a:rPr lang="es">
                <a:solidFill>
                  <a:schemeClr val="dk1"/>
                </a:solidFill>
                <a:latin typeface="Consolas"/>
                <a:ea typeface="Consolas"/>
                <a:cs typeface="Consolas"/>
                <a:sym typeface="Consolas"/>
              </a:rPr>
            </a:b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padding:0</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rgbClr val="800000"/>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3"/>
          <p:cNvSpPr txBox="1"/>
          <p:nvPr/>
        </p:nvSpPr>
        <p:spPr>
          <a:xfrm>
            <a:off x="1453050" y="23818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RESETEO CSS</a:t>
            </a:r>
            <a:endParaRPr i="1" sz="4000">
              <a:solidFill>
                <a:srgbClr val="111111"/>
              </a:solidFill>
              <a:latin typeface="Lato"/>
              <a:ea typeface="Lato"/>
              <a:cs typeface="Lato"/>
              <a:sym typeface="Lato"/>
            </a:endParaRPr>
          </a:p>
        </p:txBody>
      </p:sp>
      <p:sp>
        <p:nvSpPr>
          <p:cNvPr id="418" name="Google Shape;418;p63"/>
          <p:cNvSpPr txBox="1"/>
          <p:nvPr/>
        </p:nvSpPr>
        <p:spPr>
          <a:xfrm>
            <a:off x="1001250" y="1676300"/>
            <a:ext cx="7141500" cy="25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700">
                <a:latin typeface="Helvetica Neue Light"/>
                <a:ea typeface="Helvetica Neue Light"/>
                <a:cs typeface="Helvetica Neue Light"/>
                <a:sym typeface="Helvetica Neue Light"/>
              </a:rPr>
              <a:t>Esa única línea indica, con el selector universal de CSS representado por un asterisco, que todos los elementos contenidos en el HTML a los que se aplique, carecerán de márgenes. De esa manera, el diseñador o la diseñadora se verán obligados a declarar luego los márgenes necesarios en el diseño de su página web, en cada uno de los lugares donde se requiera, sin tener que dejar ese aspecto a decisión de ningún navegador, y minimizando las diferencias visuales entre los mismos.</a:t>
            </a:r>
            <a:endParaRPr sz="17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700">
              <a:highlight>
                <a:srgbClr val="FFFF00"/>
              </a:highlight>
              <a:latin typeface="Helvetica Neue Light"/>
              <a:ea typeface="Helvetica Neue Light"/>
              <a:cs typeface="Helvetica Neue Light"/>
              <a:sym typeface="Helvetica Neue Light"/>
            </a:endParaRPr>
          </a:p>
          <a:p>
            <a:pPr indent="0" lvl="0" marL="0" rtl="0" algn="ctr">
              <a:spcBef>
                <a:spcPts val="0"/>
              </a:spcBef>
              <a:spcAft>
                <a:spcPts val="0"/>
              </a:spcAft>
              <a:buNone/>
            </a:pPr>
            <a:r>
              <a:rPr b="1" lang="es" sz="1500">
                <a:highlight>
                  <a:srgbClr val="E0FF00"/>
                </a:highlight>
                <a:latin typeface="Helvetica Neue"/>
                <a:ea typeface="Helvetica Neue"/>
                <a:cs typeface="Helvetica Neue"/>
                <a:sym typeface="Helvetica Neue"/>
              </a:rPr>
              <a:t>Atención: </a:t>
            </a:r>
            <a:r>
              <a:rPr lang="es" sz="1500">
                <a:highlight>
                  <a:srgbClr val="E0FF00"/>
                </a:highlight>
                <a:latin typeface="Helvetica Neue Light"/>
                <a:ea typeface="Helvetica Neue Light"/>
                <a:cs typeface="Helvetica Neue Light"/>
                <a:sym typeface="Helvetica Neue Light"/>
              </a:rPr>
              <a:t>los reset CSS pueden contener esa y otras muchas líneas de código que, en su conjunto, servirán al diseñador/a web para unificar su visualización entre navegadores.</a:t>
            </a:r>
            <a:endParaRPr sz="1300">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11111"/>
                </a:solidFill>
                <a:latin typeface="Lato"/>
                <a:ea typeface="Lato"/>
                <a:cs typeface="Lato"/>
                <a:sym typeface="Lato"/>
              </a:rPr>
              <a:t>ESTILO PARA LISTA</a:t>
            </a:r>
            <a:endParaRPr i="1" sz="3600">
              <a:solidFill>
                <a:srgbClr val="111111"/>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5"/>
          <p:cNvSpPr txBox="1"/>
          <p:nvPr/>
        </p:nvSpPr>
        <p:spPr>
          <a:xfrm>
            <a:off x="1092975" y="311581"/>
            <a:ext cx="6237900" cy="11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LIST-STYLE-TYPE</a:t>
            </a:r>
            <a:endParaRPr i="1" sz="4000">
              <a:solidFill>
                <a:srgbClr val="111111"/>
              </a:solidFill>
              <a:latin typeface="Lato"/>
              <a:ea typeface="Lato"/>
              <a:cs typeface="Lato"/>
              <a:sym typeface="Lato"/>
            </a:endParaRPr>
          </a:p>
        </p:txBody>
      </p:sp>
      <p:sp>
        <p:nvSpPr>
          <p:cNvPr id="429" name="Google Shape;429;p65"/>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ol</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list-style-type</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none</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ul</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list-style-type</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none</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430" name="Google Shape;430;p65"/>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Didact Gothic"/>
                <a:ea typeface="Didact Gothic"/>
                <a:cs typeface="Didact Gothic"/>
                <a:sym typeface="Didact Gothic"/>
              </a:rPr>
              <a:t>CSS</a:t>
            </a:r>
            <a:endParaRPr b="1" sz="2000">
              <a:latin typeface="Didact Gothic"/>
              <a:ea typeface="Didact Gothic"/>
              <a:cs typeface="Didact Gothic"/>
              <a:sym typeface="Didact Gothic"/>
            </a:endParaRPr>
          </a:p>
        </p:txBody>
      </p:sp>
      <p:sp>
        <p:nvSpPr>
          <p:cNvPr id="431" name="Google Shape;431;p65"/>
          <p:cNvSpPr txBox="1"/>
          <p:nvPr/>
        </p:nvSpPr>
        <p:spPr>
          <a:xfrm>
            <a:off x="1101907" y="4309500"/>
            <a:ext cx="7683600" cy="330600"/>
          </a:xfrm>
          <a:prstGeom prst="rect">
            <a:avLst/>
          </a:prstGeom>
          <a:solidFill>
            <a:srgbClr val="EEFF4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Didact Gothic"/>
                <a:ea typeface="Didact Gothic"/>
                <a:cs typeface="Didact Gothic"/>
                <a:sym typeface="Didact Gothic"/>
              </a:rPr>
              <a:t>Valores posibles:  (</a:t>
            </a:r>
            <a:r>
              <a:rPr b="1" lang="es" sz="1200" u="sng">
                <a:solidFill>
                  <a:schemeClr val="hlink"/>
                </a:solidFill>
                <a:latin typeface="Didact Gothic"/>
                <a:ea typeface="Didact Gothic"/>
                <a:cs typeface="Didact Gothic"/>
                <a:sym typeface="Didact Gothic"/>
                <a:hlinkClick r:id="rId3"/>
              </a:rPr>
              <a:t>ver aqui</a:t>
            </a:r>
            <a:r>
              <a:rPr lang="es" sz="1200">
                <a:latin typeface="Didact Gothic"/>
                <a:ea typeface="Didact Gothic"/>
                <a:cs typeface="Didact Gothic"/>
                <a:sym typeface="Didact Gothic"/>
              </a:rPr>
              <a:t>)</a:t>
            </a:r>
            <a:endParaRPr sz="1200">
              <a:latin typeface="Didact Gothic"/>
              <a:ea typeface="Didact Gothic"/>
              <a:cs typeface="Didact Gothic"/>
              <a:sym typeface="Didact Gothic"/>
            </a:endParaRPr>
          </a:p>
        </p:txBody>
      </p:sp>
      <p:sp>
        <p:nvSpPr>
          <p:cNvPr id="432" name="Google Shape;432;p65"/>
          <p:cNvSpPr txBox="1"/>
          <p:nvPr/>
        </p:nvSpPr>
        <p:spPr>
          <a:xfrm>
            <a:off x="5371800" y="1892700"/>
            <a:ext cx="30000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900">
                <a:solidFill>
                  <a:schemeClr val="dk1"/>
                </a:solidFill>
                <a:latin typeface="Helvetica Neue Light"/>
                <a:ea typeface="Helvetica Neue Light"/>
                <a:cs typeface="Helvetica Neue Light"/>
                <a:sym typeface="Helvetica Neue Light"/>
              </a:rPr>
              <a:t>Aplicando esta propiedad y este valor, vamos a poder eliminar las bullets y los números.</a:t>
            </a:r>
            <a:endParaRPr sz="19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3">
            <a:alphaModFix/>
          </a:blip>
          <a:srcRect b="0" l="0" r="0" t="0"/>
          <a:stretch/>
        </p:blipFill>
        <p:spPr>
          <a:xfrm>
            <a:off x="1436173" y="565025"/>
            <a:ext cx="6494899" cy="4013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11111"/>
                </a:solidFill>
                <a:latin typeface="Lato"/>
                <a:ea typeface="Lato"/>
                <a:cs typeface="Lato"/>
                <a:sym typeface="Lato"/>
              </a:rPr>
              <a:t>ESTILOS PARA TEXTO </a:t>
            </a:r>
            <a:endParaRPr i="1" sz="3600">
              <a:solidFill>
                <a:srgbClr val="111111"/>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7"/>
          <p:cNvSpPr txBox="1"/>
          <p:nvPr/>
        </p:nvSpPr>
        <p:spPr>
          <a:xfrm>
            <a:off x="1453050" y="25053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FONT-STYLE</a:t>
            </a:r>
            <a:endParaRPr i="1" sz="4000">
              <a:solidFill>
                <a:srgbClr val="111111"/>
              </a:solidFill>
              <a:latin typeface="Lato"/>
              <a:ea typeface="Lato"/>
              <a:cs typeface="Lato"/>
              <a:sym typeface="Lato"/>
            </a:endParaRPr>
          </a:p>
        </p:txBody>
      </p:sp>
      <p:sp>
        <p:nvSpPr>
          <p:cNvPr id="443" name="Google Shape;443;p67"/>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.normal</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font-style</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normal</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.italica</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font-style</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italic</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rgbClr val="800000"/>
              </a:solidFill>
              <a:latin typeface="Consolas"/>
              <a:ea typeface="Consolas"/>
              <a:cs typeface="Consolas"/>
              <a:sym typeface="Consolas"/>
            </a:endParaRPr>
          </a:p>
        </p:txBody>
      </p:sp>
      <p:sp>
        <p:nvSpPr>
          <p:cNvPr id="444" name="Google Shape;444;p67"/>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pic>
        <p:nvPicPr>
          <p:cNvPr id="445" name="Google Shape;445;p67"/>
          <p:cNvPicPr preferRelativeResize="0"/>
          <p:nvPr/>
        </p:nvPicPr>
        <p:blipFill>
          <a:blip r:embed="rId3">
            <a:alphaModFix/>
          </a:blip>
          <a:stretch>
            <a:fillRect/>
          </a:stretch>
        </p:blipFill>
        <p:spPr>
          <a:xfrm>
            <a:off x="5661912" y="2365675"/>
            <a:ext cx="2457450" cy="1371600"/>
          </a:xfrm>
          <a:prstGeom prst="rect">
            <a:avLst/>
          </a:prstGeom>
          <a:noFill/>
          <a:ln>
            <a:noFill/>
          </a:ln>
        </p:spPr>
      </p:pic>
      <p:sp>
        <p:nvSpPr>
          <p:cNvPr id="446" name="Google Shape;446;p67"/>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comunes: normal | italic </a:t>
            </a:r>
            <a:endParaRPr sz="1200">
              <a:latin typeface="Helvetica Neue Light"/>
              <a:ea typeface="Helvetica Neue Light"/>
              <a:cs typeface="Helvetica Neue Light"/>
              <a:sym typeface="Helvetica Neue Light"/>
            </a:endParaRPr>
          </a:p>
        </p:txBody>
      </p:sp>
      <p:sp>
        <p:nvSpPr>
          <p:cNvPr id="447" name="Google Shape;447;p67"/>
          <p:cNvSpPr txBox="1"/>
          <p:nvPr/>
        </p:nvSpPr>
        <p:spPr>
          <a:xfrm>
            <a:off x="6212334"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8"/>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FONT-WEIGHT</a:t>
            </a:r>
            <a:endParaRPr i="1" sz="4000">
              <a:solidFill>
                <a:srgbClr val="111111"/>
              </a:solidFill>
              <a:latin typeface="Lato"/>
              <a:ea typeface="Lato"/>
              <a:cs typeface="Lato"/>
              <a:sym typeface="Lato"/>
            </a:endParaRPr>
          </a:p>
        </p:txBody>
      </p:sp>
      <p:sp>
        <p:nvSpPr>
          <p:cNvPr id="453" name="Google Shape;453;p6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.negrita</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font-weight</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bold</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.normal</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font-weight</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normal</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rgbClr val="800000"/>
              </a:solidFill>
              <a:latin typeface="Consolas"/>
              <a:ea typeface="Consolas"/>
              <a:cs typeface="Consolas"/>
              <a:sym typeface="Consolas"/>
            </a:endParaRPr>
          </a:p>
        </p:txBody>
      </p:sp>
      <p:sp>
        <p:nvSpPr>
          <p:cNvPr id="454" name="Google Shape;454;p68"/>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455" name="Google Shape;455;p68"/>
          <p:cNvSpPr txBox="1"/>
          <p:nvPr/>
        </p:nvSpPr>
        <p:spPr>
          <a:xfrm>
            <a:off x="6212334"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pic>
        <p:nvPicPr>
          <p:cNvPr id="456" name="Google Shape;456;p68"/>
          <p:cNvPicPr preferRelativeResize="0"/>
          <p:nvPr/>
        </p:nvPicPr>
        <p:blipFill>
          <a:blip r:embed="rId3">
            <a:alphaModFix/>
          </a:blip>
          <a:stretch>
            <a:fillRect/>
          </a:stretch>
        </p:blipFill>
        <p:spPr>
          <a:xfrm>
            <a:off x="5486950" y="2327675"/>
            <a:ext cx="2762250" cy="1276350"/>
          </a:xfrm>
          <a:prstGeom prst="rect">
            <a:avLst/>
          </a:prstGeom>
          <a:noFill/>
          <a:ln>
            <a:noFill/>
          </a:ln>
        </p:spPr>
      </p:pic>
      <p:sp>
        <p:nvSpPr>
          <p:cNvPr id="457" name="Google Shape;457;p68"/>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comunes: normal | bold (luego verán, que puede tener otros valores, en números)</a:t>
            </a:r>
            <a:endParaRPr sz="1200">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9"/>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FONT-SIZE</a:t>
            </a:r>
            <a:endParaRPr i="1" sz="4000">
              <a:solidFill>
                <a:srgbClr val="111111"/>
              </a:solidFill>
              <a:latin typeface="Lato"/>
              <a:ea typeface="Lato"/>
              <a:cs typeface="Lato"/>
              <a:sym typeface="Lato"/>
            </a:endParaRPr>
          </a:p>
        </p:txBody>
      </p:sp>
      <p:sp>
        <p:nvSpPr>
          <p:cNvPr id="463" name="Google Shape;463;p69"/>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.textoGrande</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font-size</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20px</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.textoRelativo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font-size</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200%</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rgbClr val="800000"/>
              </a:solidFill>
              <a:latin typeface="Consolas"/>
              <a:ea typeface="Consolas"/>
              <a:cs typeface="Consolas"/>
              <a:sym typeface="Consolas"/>
            </a:endParaRPr>
          </a:p>
        </p:txBody>
      </p:sp>
      <p:sp>
        <p:nvSpPr>
          <p:cNvPr id="464" name="Google Shape;464;p69"/>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465" name="Google Shape;465;p69"/>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466" name="Google Shape;466;p69"/>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posibles: &lt;medida de longitud&gt; | &lt;porcentaje&gt; </a:t>
            </a:r>
            <a:endParaRPr sz="1200">
              <a:latin typeface="Helvetica Neue Light"/>
              <a:ea typeface="Helvetica Neue Light"/>
              <a:cs typeface="Helvetica Neue Light"/>
              <a:sym typeface="Helvetica Neue Light"/>
            </a:endParaRPr>
          </a:p>
        </p:txBody>
      </p:sp>
      <p:pic>
        <p:nvPicPr>
          <p:cNvPr id="467" name="Google Shape;467;p69"/>
          <p:cNvPicPr preferRelativeResize="0"/>
          <p:nvPr/>
        </p:nvPicPr>
        <p:blipFill>
          <a:blip r:embed="rId3">
            <a:alphaModFix/>
          </a:blip>
          <a:stretch>
            <a:fillRect/>
          </a:stretch>
        </p:blipFill>
        <p:spPr>
          <a:xfrm>
            <a:off x="5181622" y="2263912"/>
            <a:ext cx="3437277" cy="17107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0"/>
          <p:cNvSpPr txBox="1"/>
          <p:nvPr/>
        </p:nvSpPr>
        <p:spPr>
          <a:xfrm>
            <a:off x="1453050" y="25058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FONT-FAMILY</a:t>
            </a:r>
            <a:endParaRPr i="1" sz="4000">
              <a:solidFill>
                <a:srgbClr val="111111"/>
              </a:solidFill>
              <a:latin typeface="Lato"/>
              <a:ea typeface="Lato"/>
              <a:cs typeface="Lato"/>
              <a:sym typeface="Lato"/>
            </a:endParaRPr>
          </a:p>
        </p:txBody>
      </p:sp>
      <p:sp>
        <p:nvSpPr>
          <p:cNvPr id="473" name="Google Shape;473;p70"/>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.impact</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font-family</a:t>
            </a:r>
            <a:r>
              <a:rPr lang="es">
                <a:solidFill>
                  <a:schemeClr val="dk1"/>
                </a:solidFill>
                <a:latin typeface="Consolas"/>
                <a:ea typeface="Consolas"/>
                <a:cs typeface="Consolas"/>
                <a:sym typeface="Consolas"/>
              </a:rPr>
              <a:t>:</a:t>
            </a:r>
            <a:r>
              <a:rPr lang="es">
                <a:solidFill>
                  <a:srgbClr val="0451A5"/>
                </a:solidFill>
                <a:latin typeface="Consolas"/>
                <a:ea typeface="Consolas"/>
                <a:cs typeface="Consolas"/>
                <a:sym typeface="Consolas"/>
              </a:rPr>
              <a:t>Impact</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sans-serif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.comicSans</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font-family</a:t>
            </a:r>
            <a:r>
              <a:rPr lang="es">
                <a:solidFill>
                  <a:schemeClr val="dk1"/>
                </a:solidFill>
                <a:latin typeface="Consolas"/>
                <a:ea typeface="Consolas"/>
                <a:cs typeface="Consolas"/>
                <a:sym typeface="Consolas"/>
              </a:rPr>
              <a:t>: </a:t>
            </a:r>
            <a:r>
              <a:rPr lang="es">
                <a:solidFill>
                  <a:srgbClr val="A31515"/>
                </a:solidFill>
                <a:latin typeface="Consolas"/>
                <a:ea typeface="Consolas"/>
                <a:cs typeface="Consolas"/>
                <a:sym typeface="Consolas"/>
              </a:rPr>
              <a:t>"Comic Sans MS"</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sans-serif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p:txBody>
      </p:sp>
      <p:sp>
        <p:nvSpPr>
          <p:cNvPr id="474" name="Google Shape;474;p70"/>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475" name="Google Shape;475;p70"/>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476" name="Google Shape;476;p70"/>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posibles: &lt;familia o nombre genérico&gt; </a:t>
            </a:r>
            <a:endParaRPr sz="1200">
              <a:latin typeface="Helvetica Neue Light"/>
              <a:ea typeface="Helvetica Neue Light"/>
              <a:cs typeface="Helvetica Neue Light"/>
              <a:sym typeface="Helvetica Neue Light"/>
            </a:endParaRPr>
          </a:p>
        </p:txBody>
      </p:sp>
      <p:pic>
        <p:nvPicPr>
          <p:cNvPr id="477" name="Google Shape;477;p70"/>
          <p:cNvPicPr preferRelativeResize="0"/>
          <p:nvPr/>
        </p:nvPicPr>
        <p:blipFill>
          <a:blip r:embed="rId3">
            <a:alphaModFix/>
          </a:blip>
          <a:stretch>
            <a:fillRect/>
          </a:stretch>
        </p:blipFill>
        <p:spPr>
          <a:xfrm>
            <a:off x="5871575" y="2489513"/>
            <a:ext cx="2057400" cy="1123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1"/>
          <p:cNvSpPr txBox="1"/>
          <p:nvPr/>
        </p:nvSpPr>
        <p:spPr>
          <a:xfrm>
            <a:off x="1453050" y="26295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FONT-FAMILY</a:t>
            </a:r>
            <a:endParaRPr i="1" sz="4000">
              <a:solidFill>
                <a:srgbClr val="111111"/>
              </a:solidFill>
              <a:latin typeface="Lato"/>
              <a:ea typeface="Lato"/>
              <a:cs typeface="Lato"/>
              <a:sym typeface="Lato"/>
            </a:endParaRPr>
          </a:p>
        </p:txBody>
      </p:sp>
      <p:sp>
        <p:nvSpPr>
          <p:cNvPr id="483" name="Google Shape;483;p71"/>
          <p:cNvSpPr txBox="1"/>
          <p:nvPr/>
        </p:nvSpPr>
        <p:spPr>
          <a:xfrm>
            <a:off x="1063650" y="1532700"/>
            <a:ext cx="7016700" cy="20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Helvetica Neue Light"/>
                <a:ea typeface="Helvetica Neue Light"/>
                <a:cs typeface="Helvetica Neue Light"/>
                <a:sym typeface="Helvetica Neue Light"/>
              </a:rPr>
              <a:t>Cada sistema operativo y navegador interpretan de distinta forma las fuentes predeterminadas.</a:t>
            </a:r>
            <a:endParaRPr sz="17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CEFAB"/>
              </a:buClr>
              <a:buSzPts val="1700"/>
              <a:buChar char="●"/>
            </a:pPr>
            <a:r>
              <a:rPr b="1" lang="es" sz="1700">
                <a:latin typeface="Helvetica Neue"/>
                <a:ea typeface="Helvetica Neue"/>
                <a:cs typeface="Helvetica Neue"/>
                <a:sym typeface="Helvetica Neue"/>
              </a:rPr>
              <a:t>Serif:</a:t>
            </a:r>
            <a:r>
              <a:rPr lang="es" sz="1700">
                <a:latin typeface="Helvetica Neue Light"/>
                <a:ea typeface="Helvetica Neue Light"/>
                <a:cs typeface="Helvetica Neue Light"/>
                <a:sym typeface="Helvetica Neue Light"/>
              </a:rPr>
              <a:t> «Times New Roman» en Windows, y «Times» en Macintosh (diferente a la de Windows).</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CEFAB"/>
              </a:buClr>
              <a:buSzPts val="1700"/>
              <a:buChar char="●"/>
            </a:pPr>
            <a:r>
              <a:rPr b="1" lang="es" sz="1700">
                <a:latin typeface="Helvetica Neue"/>
                <a:ea typeface="Helvetica Neue"/>
                <a:cs typeface="Helvetica Neue"/>
                <a:sym typeface="Helvetica Neue"/>
              </a:rPr>
              <a:t>Sans serif:</a:t>
            </a:r>
            <a:r>
              <a:rPr lang="es" sz="1700">
                <a:latin typeface="Helvetica Neue Light"/>
                <a:ea typeface="Helvetica Neue Light"/>
                <a:cs typeface="Helvetica Neue Light"/>
                <a:sym typeface="Helvetica Neue Light"/>
              </a:rPr>
              <a:t> «Arial» en Windows, y «Helvetica» en Macintosh.</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CEFAB"/>
              </a:buClr>
              <a:buSzPts val="1700"/>
              <a:buChar char="●"/>
            </a:pPr>
            <a:r>
              <a:rPr b="1" lang="es" sz="1700">
                <a:latin typeface="Helvetica Neue"/>
                <a:ea typeface="Helvetica Neue"/>
                <a:cs typeface="Helvetica Neue"/>
                <a:sym typeface="Helvetica Neue"/>
              </a:rPr>
              <a:t>Monospace:</a:t>
            </a:r>
            <a:r>
              <a:rPr lang="es" sz="1700">
                <a:latin typeface="Helvetica Neue Light"/>
                <a:ea typeface="Helvetica Neue Light"/>
                <a:cs typeface="Helvetica Neue Light"/>
                <a:sym typeface="Helvetica Neue Light"/>
              </a:rPr>
              <a:t> «Courrier New» en Windows, «Courrier» en Macintosh, y por lo general «VeraSans» o «DejaVuSans» en Linux.</a:t>
            </a:r>
            <a:endParaRPr sz="1700">
              <a:latin typeface="Helvetica Neue Light"/>
              <a:ea typeface="Helvetica Neue Light"/>
              <a:cs typeface="Helvetica Neue Light"/>
              <a:sym typeface="Helvetica Neue Light"/>
            </a:endParaRPr>
          </a:p>
        </p:txBody>
      </p:sp>
      <p:sp>
        <p:nvSpPr>
          <p:cNvPr id="484" name="Google Shape;484;p71"/>
          <p:cNvSpPr txBox="1"/>
          <p:nvPr/>
        </p:nvSpPr>
        <p:spPr>
          <a:xfrm>
            <a:off x="1645950" y="4143800"/>
            <a:ext cx="58521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highlight>
                  <a:srgbClr val="E0FF00"/>
                </a:highlight>
                <a:latin typeface="Helvetica Neue"/>
                <a:ea typeface="Helvetica Neue"/>
                <a:cs typeface="Helvetica Neue"/>
                <a:sym typeface="Helvetica Neue"/>
              </a:rPr>
              <a:t>Nota:</a:t>
            </a:r>
            <a:r>
              <a:rPr lang="es" sz="1200">
                <a:highlight>
                  <a:srgbClr val="E0FF00"/>
                </a:highlight>
                <a:latin typeface="Helvetica Neue Light"/>
                <a:ea typeface="Helvetica Neue Light"/>
                <a:cs typeface="Helvetica Neue Light"/>
                <a:sym typeface="Helvetica Neue Light"/>
              </a:rPr>
              <a:t> te recomendamos visitar el sitio </a:t>
            </a:r>
            <a:r>
              <a:rPr lang="es" sz="1200" u="sng">
                <a:solidFill>
                  <a:srgbClr val="0451A5"/>
                </a:solidFill>
                <a:highlight>
                  <a:srgbClr val="E0FF00"/>
                </a:highlight>
                <a:latin typeface="Helvetica Neue Light"/>
                <a:ea typeface="Helvetica Neue Light"/>
                <a:cs typeface="Helvetica Neue Light"/>
                <a:sym typeface="Helvetica Neue Light"/>
                <a:hlinkClick r:id="rId3">
                  <a:extLst>
                    <a:ext uri="{A12FA001-AC4F-418D-AE19-62706E023703}">
                      <ahyp:hlinkClr val="tx"/>
                    </a:ext>
                  </a:extLst>
                </a:hlinkClick>
              </a:rPr>
              <a:t>https://www.cssfontstack.com/</a:t>
            </a:r>
            <a:r>
              <a:rPr lang="es" sz="1200">
                <a:highlight>
                  <a:srgbClr val="E0FF00"/>
                </a:highlight>
                <a:latin typeface="Helvetica Neue Light"/>
                <a:ea typeface="Helvetica Neue Light"/>
                <a:cs typeface="Helvetica Neue Light"/>
                <a:sym typeface="Helvetica Neue Light"/>
              </a:rPr>
              <a:t>, para conocer más acerca de cómo funciona cada fuente, en los distintos sistemas operativos.</a:t>
            </a:r>
            <a:endParaRPr sz="1200">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2"/>
          <p:cNvSpPr txBox="1"/>
          <p:nvPr/>
        </p:nvSpPr>
        <p:spPr>
          <a:xfrm>
            <a:off x="1453050" y="26295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FONT-FAMILY</a:t>
            </a:r>
            <a:endParaRPr i="1" sz="4000">
              <a:solidFill>
                <a:srgbClr val="111111"/>
              </a:solidFill>
              <a:latin typeface="Lato"/>
              <a:ea typeface="Lato"/>
              <a:cs typeface="Lato"/>
              <a:sym typeface="Lato"/>
            </a:endParaRPr>
          </a:p>
        </p:txBody>
      </p:sp>
      <p:sp>
        <p:nvSpPr>
          <p:cNvPr id="490" name="Google Shape;490;p72"/>
          <p:cNvSpPr txBox="1"/>
          <p:nvPr/>
        </p:nvSpPr>
        <p:spPr>
          <a:xfrm>
            <a:off x="2694725" y="1455750"/>
            <a:ext cx="6080100" cy="26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Las </a:t>
            </a:r>
            <a:r>
              <a:rPr b="1" lang="es"/>
              <a:t>tipografías Serif</a:t>
            </a:r>
            <a:r>
              <a:rPr lang="es"/>
              <a:t> son aquellas que llevan remates, es decir, detalles adicionales en los bordes de las letras. El ejemplo por excelencia de Serif es la </a:t>
            </a:r>
            <a:r>
              <a:rPr b="1" lang="es"/>
              <a:t>Times New Roman</a:t>
            </a:r>
            <a:r>
              <a:rPr lang="es"/>
              <a:t>. Son muy usadas en los periódicos impresos, puesto que los detalles de las letras ayudan a seguir la lectura. Úsalas si quieres transmitir clasicismo, formalidad, precisión, tradición, delicadeza y/o refinamiento.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 el contrario, las </a:t>
            </a:r>
            <a:r>
              <a:rPr b="1" lang="es"/>
              <a:t>tipografías Sans Serif</a:t>
            </a:r>
            <a:r>
              <a:rPr lang="es"/>
              <a:t>, como su nombre indica –sans es sin en francés-, carecen de estos detalles y también son denominadas de palo seco. Algunas de las más conocidas son la </a:t>
            </a:r>
            <a:r>
              <a:rPr b="1" lang="es"/>
              <a:t>Arial</a:t>
            </a:r>
            <a:r>
              <a:rPr lang="es"/>
              <a:t> o la </a:t>
            </a:r>
            <a:r>
              <a:rPr b="1" lang="es"/>
              <a:t>Calibri</a:t>
            </a:r>
            <a:r>
              <a:rPr lang="es"/>
              <a:t>. Se utilizan mucho en entornos digitales, puesto que los detalles son difíciles de plasmar en píxeles. Transmiten fuerza, modernidad, vanguardia, elegancia y actualidad, a los diseños y textos en los que se incluyen</a:t>
            </a:r>
            <a:r>
              <a:rPr lang="es">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sp>
        <p:nvSpPr>
          <p:cNvPr id="491" name="Google Shape;491;p72"/>
          <p:cNvSpPr txBox="1"/>
          <p:nvPr/>
        </p:nvSpPr>
        <p:spPr>
          <a:xfrm>
            <a:off x="1045200" y="4331375"/>
            <a:ext cx="5493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highlight>
                  <a:srgbClr val="E0FF00"/>
                </a:highlight>
                <a:latin typeface="Helvetica Neue"/>
                <a:ea typeface="Helvetica Neue"/>
                <a:cs typeface="Helvetica Neue"/>
                <a:sym typeface="Helvetica Neue"/>
              </a:rPr>
              <a:t>Nota: </a:t>
            </a:r>
            <a:r>
              <a:rPr lang="es" sz="1200">
                <a:highlight>
                  <a:srgbClr val="E0FF00"/>
                </a:highlight>
                <a:latin typeface="Helvetica Neue Light"/>
                <a:ea typeface="Helvetica Neue Light"/>
                <a:cs typeface="Helvetica Neue Light"/>
                <a:sym typeface="Helvetica Neue Light"/>
              </a:rPr>
              <a:t>este texto está escrito en Arial que es una tipografía Sans Serif.</a:t>
            </a:r>
            <a:endParaRPr sz="1200">
              <a:highlight>
                <a:srgbClr val="E0FF00"/>
              </a:highlight>
              <a:latin typeface="Helvetica Neue Light"/>
              <a:ea typeface="Helvetica Neue Light"/>
              <a:cs typeface="Helvetica Neue Light"/>
              <a:sym typeface="Helvetica Neue Light"/>
            </a:endParaRPr>
          </a:p>
        </p:txBody>
      </p:sp>
      <p:pic>
        <p:nvPicPr>
          <p:cNvPr id="492" name="Google Shape;492;p72"/>
          <p:cNvPicPr preferRelativeResize="0"/>
          <p:nvPr/>
        </p:nvPicPr>
        <p:blipFill rotWithShape="1">
          <a:blip r:embed="rId3">
            <a:alphaModFix/>
          </a:blip>
          <a:srcRect b="0" l="0" r="0" t="0"/>
          <a:stretch/>
        </p:blipFill>
        <p:spPr>
          <a:xfrm>
            <a:off x="1132775" y="2791237"/>
            <a:ext cx="1237513" cy="1237513"/>
          </a:xfrm>
          <a:prstGeom prst="rect">
            <a:avLst/>
          </a:prstGeom>
          <a:noFill/>
          <a:ln>
            <a:noFill/>
          </a:ln>
        </p:spPr>
      </p:pic>
      <p:pic>
        <p:nvPicPr>
          <p:cNvPr id="493" name="Google Shape;493;p72"/>
          <p:cNvPicPr preferRelativeResize="0"/>
          <p:nvPr/>
        </p:nvPicPr>
        <p:blipFill rotWithShape="1">
          <a:blip r:embed="rId4">
            <a:alphaModFix/>
          </a:blip>
          <a:srcRect b="0" l="0" r="0" t="0"/>
          <a:stretch/>
        </p:blipFill>
        <p:spPr>
          <a:xfrm>
            <a:off x="1132775" y="1553750"/>
            <a:ext cx="1237513" cy="123751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3"/>
          <p:cNvSpPr txBox="1"/>
          <p:nvPr/>
        </p:nvSpPr>
        <p:spPr>
          <a:xfrm>
            <a:off x="1453050" y="25055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TEXT-ALIGN</a:t>
            </a:r>
            <a:endParaRPr i="1" sz="4000">
              <a:solidFill>
                <a:srgbClr val="111111"/>
              </a:solidFill>
              <a:latin typeface="Lato"/>
              <a:ea typeface="Lato"/>
              <a:cs typeface="Lato"/>
              <a:sym typeface="Lato"/>
            </a:endParaRPr>
          </a:p>
        </p:txBody>
      </p:sp>
      <p:sp>
        <p:nvSpPr>
          <p:cNvPr id="499" name="Google Shape;499;p73"/>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.centrar</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text-align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center</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.aLaDerecha</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text-align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right</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500" name="Google Shape;500;p73"/>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01" name="Google Shape;501;p73"/>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02" name="Google Shape;502;p73"/>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posibles: left | right | center | justify </a:t>
            </a:r>
            <a:endParaRPr sz="1200">
              <a:latin typeface="Helvetica Neue Light"/>
              <a:ea typeface="Helvetica Neue Light"/>
              <a:cs typeface="Helvetica Neue Light"/>
              <a:sym typeface="Helvetica Neue Light"/>
            </a:endParaRPr>
          </a:p>
        </p:txBody>
      </p:sp>
      <p:pic>
        <p:nvPicPr>
          <p:cNvPr id="503" name="Google Shape;503;p73"/>
          <p:cNvPicPr preferRelativeResize="0"/>
          <p:nvPr/>
        </p:nvPicPr>
        <p:blipFill>
          <a:blip r:embed="rId3">
            <a:alphaModFix/>
          </a:blip>
          <a:stretch>
            <a:fillRect/>
          </a:stretch>
        </p:blipFill>
        <p:spPr>
          <a:xfrm>
            <a:off x="4696663" y="2394359"/>
            <a:ext cx="3583575" cy="1263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4"/>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LINE-HEIGHT</a:t>
            </a:r>
            <a:endParaRPr i="1" sz="4000">
              <a:solidFill>
                <a:srgbClr val="111111"/>
              </a:solidFill>
              <a:latin typeface="Lato"/>
              <a:ea typeface="Lato"/>
              <a:cs typeface="Lato"/>
              <a:sym typeface="Lato"/>
            </a:endParaRPr>
          </a:p>
        </p:txBody>
      </p:sp>
      <p:sp>
        <p:nvSpPr>
          <p:cNvPr id="509" name="Google Shape;509;p7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.interlineado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line-height</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1.6</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510" name="Google Shape;510;p74"/>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11" name="Google Shape;511;p74"/>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12" name="Google Shape;512;p74"/>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posibles: none | &lt;número&gt; | &lt;longitud&gt; | &lt;porcentaje&gt;</a:t>
            </a:r>
            <a:endParaRPr sz="1200">
              <a:latin typeface="Helvetica Neue Light"/>
              <a:ea typeface="Helvetica Neue Light"/>
              <a:cs typeface="Helvetica Neue Light"/>
              <a:sym typeface="Helvetica Neue Light"/>
            </a:endParaRPr>
          </a:p>
        </p:txBody>
      </p:sp>
      <p:pic>
        <p:nvPicPr>
          <p:cNvPr id="513" name="Google Shape;513;p74"/>
          <p:cNvPicPr preferRelativeResize="0"/>
          <p:nvPr/>
        </p:nvPicPr>
        <p:blipFill>
          <a:blip r:embed="rId3">
            <a:alphaModFix/>
          </a:blip>
          <a:stretch>
            <a:fillRect/>
          </a:stretch>
        </p:blipFill>
        <p:spPr>
          <a:xfrm>
            <a:off x="6147800" y="2397325"/>
            <a:ext cx="1504950" cy="1085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5"/>
          <p:cNvSpPr txBox="1"/>
          <p:nvPr/>
        </p:nvSpPr>
        <p:spPr>
          <a:xfrm>
            <a:off x="1453050" y="25058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TEXT-DECORATION</a:t>
            </a:r>
            <a:endParaRPr i="1" sz="4000">
              <a:solidFill>
                <a:srgbClr val="111111"/>
              </a:solidFill>
              <a:latin typeface="Lato"/>
              <a:ea typeface="Lato"/>
              <a:cs typeface="Lato"/>
              <a:sym typeface="Lato"/>
            </a:endParaRPr>
          </a:p>
        </p:txBody>
      </p:sp>
      <p:sp>
        <p:nvSpPr>
          <p:cNvPr id="519" name="Google Shape;519;p75"/>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.subrayado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text-decoration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none</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.tachado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text-decoration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line-through</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520" name="Google Shape;520;p75"/>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21" name="Google Shape;521;p75"/>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22" name="Google Shape;522;p75"/>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posibles: none | underline | overline | line-through</a:t>
            </a:r>
            <a:endParaRPr sz="1200">
              <a:latin typeface="Helvetica Neue Light"/>
              <a:ea typeface="Helvetica Neue Light"/>
              <a:cs typeface="Helvetica Neue Light"/>
              <a:sym typeface="Helvetica Neue Light"/>
            </a:endParaRPr>
          </a:p>
        </p:txBody>
      </p:sp>
      <p:pic>
        <p:nvPicPr>
          <p:cNvPr id="523" name="Google Shape;523;p75"/>
          <p:cNvPicPr preferRelativeResize="0"/>
          <p:nvPr/>
        </p:nvPicPr>
        <p:blipFill>
          <a:blip r:embed="rId3">
            <a:alphaModFix/>
          </a:blip>
          <a:stretch>
            <a:fillRect/>
          </a:stretch>
        </p:blipFill>
        <p:spPr>
          <a:xfrm>
            <a:off x="6166850" y="2460938"/>
            <a:ext cx="1466850" cy="118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nvSpPr>
        <p:spPr>
          <a:xfrm>
            <a:off x="665850" y="4928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1" lang="es" sz="4000" u="none" cap="none" strike="noStrike">
                <a:latin typeface="Didact Gothic"/>
                <a:ea typeface="Didact Gothic"/>
                <a:cs typeface="Didact Gothic"/>
                <a:sym typeface="Didact Gothic"/>
              </a:rPr>
              <a:t>ARQUITECTURA DE UN SITIO</a:t>
            </a:r>
            <a:endParaRPr b="1" sz="4000" u="none" cap="none" strike="noStrike">
              <a:latin typeface="Didact Gothic"/>
              <a:ea typeface="Didact Gothic"/>
              <a:cs typeface="Didact Gothic"/>
              <a:sym typeface="Didact Gothic"/>
            </a:endParaRPr>
          </a:p>
        </p:txBody>
      </p:sp>
      <p:graphicFrame>
        <p:nvGraphicFramePr>
          <p:cNvPr id="121" name="Google Shape;121;p22"/>
          <p:cNvGraphicFramePr/>
          <p:nvPr/>
        </p:nvGraphicFramePr>
        <p:xfrm>
          <a:off x="1213100" y="3663991"/>
          <a:ext cx="3000000" cy="3000000"/>
        </p:xfrm>
        <a:graphic>
          <a:graphicData uri="http://schemas.openxmlformats.org/drawingml/2006/table">
            <a:tbl>
              <a:tblPr>
                <a:noFill/>
                <a:tableStyleId>{097FEA1D-6A02-4511-A8E2-167D316694B2}</a:tableStyleId>
              </a:tblPr>
              <a:tblGrid>
                <a:gridCol w="6732000"/>
              </a:tblGrid>
              <a:tr h="26417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href</a:t>
                      </a:r>
                      <a:r>
                        <a:rPr lang="es" sz="1800" u="none" cap="none" strike="noStrike">
                          <a:solidFill>
                            <a:srgbClr val="D9D9D9"/>
                          </a:solidFill>
                          <a:latin typeface="Didact Gothic"/>
                          <a:ea typeface="Didact Gothic"/>
                          <a:cs typeface="Didact Gothic"/>
                          <a:sym typeface="Didact Gothic"/>
                        </a:rPr>
                        <a:t>=</a:t>
                      </a:r>
                      <a:r>
                        <a:rPr lang="es" sz="1800" u="none" cap="none" strike="noStrike">
                          <a:solidFill>
                            <a:srgbClr val="93C47D"/>
                          </a:solidFill>
                          <a:latin typeface="Didact Gothic"/>
                          <a:ea typeface="Didact Gothic"/>
                          <a:cs typeface="Didact Gothic"/>
                          <a:sym typeface="Didact Gothic"/>
                        </a:rPr>
                        <a:t>"productos.html"</a:t>
                      </a:r>
                      <a:r>
                        <a:rPr lang="es" sz="1800" u="none" cap="none" strike="noStrike">
                          <a:solidFill>
                            <a:srgbClr val="D9D9D9"/>
                          </a:solidFill>
                          <a:latin typeface="Didact Gothic"/>
                          <a:ea typeface="Didact Gothic"/>
                          <a:cs typeface="Didact Gothic"/>
                          <a:sym typeface="Didact Gothic"/>
                        </a:rPr>
                        <a:t>&gt;Productos&lt;/</a:t>
                      </a:r>
                      <a:r>
                        <a:rPr lang="es" sz="1800" u="none" cap="none" strike="noStrike">
                          <a:solidFill>
                            <a:srgbClr val="E06666"/>
                          </a:solidFill>
                          <a:latin typeface="Didact Gothic"/>
                          <a:ea typeface="Didact Gothic"/>
                          <a:cs typeface="Didact Gothic"/>
                          <a:sym typeface="Didact Gothic"/>
                        </a:rPr>
                        <a:t>a</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3403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22" name="Google Shape;122;p22"/>
          <p:cNvSpPr txBox="1"/>
          <p:nvPr/>
        </p:nvSpPr>
        <p:spPr>
          <a:xfrm>
            <a:off x="434200" y="1476250"/>
            <a:ext cx="8449800" cy="1932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Los </a:t>
            </a:r>
            <a:r>
              <a:rPr b="1" i="0" lang="es" sz="1600" u="none" cap="none" strike="noStrike">
                <a:solidFill>
                  <a:srgbClr val="000000"/>
                </a:solidFill>
                <a:latin typeface="Helvetica Neue"/>
                <a:ea typeface="Helvetica Neue"/>
                <a:cs typeface="Helvetica Neue"/>
                <a:sym typeface="Helvetica Neue"/>
              </a:rPr>
              <a:t>enlaces, </a:t>
            </a:r>
            <a:r>
              <a:rPr b="0" i="0" lang="es" sz="1600" u="none" cap="none" strike="noStrike">
                <a:solidFill>
                  <a:srgbClr val="000000"/>
                </a:solidFill>
                <a:latin typeface="Helvetica Neue Light"/>
                <a:ea typeface="Helvetica Neue Light"/>
                <a:cs typeface="Helvetica Neue Light"/>
                <a:sym typeface="Helvetica Neue Light"/>
              </a:rPr>
              <a:t>también conocidos como links o anchors, se utilizan para relacionar partes del mismo documento. Por defecto, se visualizan azules y subrayados.</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Para crear uno, es necesario utilizar la etiqueta de ancla </a:t>
            </a:r>
            <a:r>
              <a:rPr b="1" i="0" lang="es" sz="1600" u="none" cap="none" strike="noStrike">
                <a:solidFill>
                  <a:srgbClr val="000000"/>
                </a:solidFill>
                <a:latin typeface="Helvetica Neue"/>
                <a:ea typeface="Helvetica Neue"/>
                <a:cs typeface="Helvetica Neue"/>
                <a:sym typeface="Helvetica Neue"/>
              </a:rPr>
              <a:t>&lt;a&gt;</a:t>
            </a:r>
            <a:r>
              <a:rPr b="0" i="0" lang="es" sz="1600" u="none" cap="none" strike="noStrike">
                <a:solidFill>
                  <a:srgbClr val="000000"/>
                </a:solidFill>
                <a:latin typeface="Helvetica Neue Light"/>
                <a:ea typeface="Helvetica Neue Light"/>
                <a:cs typeface="Helvetica Neue Light"/>
                <a:sym typeface="Helvetica Neue Light"/>
              </a:rPr>
              <a:t> con el atributo </a:t>
            </a:r>
            <a:r>
              <a:rPr b="0" i="1" lang="es" sz="1600" u="none" cap="none" strike="noStrike">
                <a:solidFill>
                  <a:srgbClr val="000000"/>
                </a:solidFill>
                <a:latin typeface="Helvetica Neue Light"/>
                <a:ea typeface="Helvetica Neue Light"/>
                <a:cs typeface="Helvetica Neue Light"/>
                <a:sym typeface="Helvetica Neue Light"/>
              </a:rPr>
              <a:t>“href”</a:t>
            </a:r>
            <a:r>
              <a:rPr b="0" i="0" lang="es" sz="1600" u="none" cap="none" strike="noStrike">
                <a:solidFill>
                  <a:srgbClr val="000000"/>
                </a:solidFill>
                <a:latin typeface="Helvetica Neue Light"/>
                <a:ea typeface="Helvetica Neue Light"/>
                <a:cs typeface="Helvetica Neue Light"/>
                <a:sym typeface="Helvetica Neue Light"/>
              </a:rPr>
              <a:t>, que establecerá el destino al que apunta. Por ejemplo:</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11111"/>
                </a:solidFill>
                <a:latin typeface="Lato"/>
                <a:ea typeface="Lato"/>
                <a:cs typeface="Lato"/>
                <a:sym typeface="Lato"/>
              </a:rPr>
              <a:t>ESTILOS PARA FONDOS </a:t>
            </a:r>
            <a:endParaRPr i="1" sz="3600">
              <a:solidFill>
                <a:srgbClr val="11111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7"/>
          <p:cNvSpPr txBox="1"/>
          <p:nvPr/>
        </p:nvSpPr>
        <p:spPr>
          <a:xfrm>
            <a:off x="1453050" y="25053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BACKGROUND-COLOR</a:t>
            </a:r>
            <a:endParaRPr i="1" sz="4000">
              <a:solidFill>
                <a:srgbClr val="111111"/>
              </a:solidFill>
              <a:latin typeface="Lato"/>
              <a:ea typeface="Lato"/>
              <a:cs typeface="Lato"/>
              <a:sym typeface="Lato"/>
            </a:endParaRPr>
          </a:p>
        </p:txBody>
      </p:sp>
      <p:sp>
        <p:nvSpPr>
          <p:cNvPr id="534" name="Google Shape;534;p77"/>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.fondoFuerte</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background-color</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yellow</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535" name="Google Shape;535;p77"/>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36" name="Google Shape;536;p77"/>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37" name="Google Shape;537;p77"/>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posibles:  [color]</a:t>
            </a:r>
            <a:endParaRPr sz="1200">
              <a:latin typeface="Helvetica Neue Light"/>
              <a:ea typeface="Helvetica Neue Light"/>
              <a:cs typeface="Helvetica Neue Light"/>
              <a:sym typeface="Helvetica Neue Light"/>
            </a:endParaRPr>
          </a:p>
        </p:txBody>
      </p:sp>
      <p:pic>
        <p:nvPicPr>
          <p:cNvPr id="538" name="Google Shape;538;p77"/>
          <p:cNvPicPr preferRelativeResize="0"/>
          <p:nvPr/>
        </p:nvPicPr>
        <p:blipFill>
          <a:blip r:embed="rId3">
            <a:alphaModFix/>
          </a:blip>
          <a:stretch>
            <a:fillRect/>
          </a:stretch>
        </p:blipFill>
        <p:spPr>
          <a:xfrm>
            <a:off x="4887439" y="2783286"/>
            <a:ext cx="3639074" cy="635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8"/>
          <p:cNvSpPr txBox="1"/>
          <p:nvPr/>
        </p:nvSpPr>
        <p:spPr>
          <a:xfrm>
            <a:off x="1453050" y="25055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BACKGROUND-IMAGE</a:t>
            </a:r>
            <a:endParaRPr i="1" sz="4000">
              <a:solidFill>
                <a:srgbClr val="111111"/>
              </a:solidFill>
              <a:latin typeface="Lato"/>
              <a:ea typeface="Lato"/>
              <a:cs typeface="Lato"/>
              <a:sym typeface="Lato"/>
            </a:endParaRPr>
          </a:p>
        </p:txBody>
      </p:sp>
      <p:sp>
        <p:nvSpPr>
          <p:cNvPr id="544" name="Google Shape;544;p7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.catsandstars</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background-image</a:t>
            </a:r>
            <a:r>
              <a:rPr lang="es">
                <a:solidFill>
                  <a:schemeClr val="dk1"/>
                </a:solidFill>
                <a:latin typeface="Consolas"/>
                <a:ea typeface="Consolas"/>
                <a:cs typeface="Consolas"/>
                <a:sym typeface="Consolas"/>
              </a:rPr>
              <a:t>:  </a:t>
            </a:r>
            <a:r>
              <a:rPr lang="es">
                <a:solidFill>
                  <a:srgbClr val="795E26"/>
                </a:solidFill>
                <a:latin typeface="Consolas"/>
                <a:ea typeface="Consolas"/>
                <a:cs typeface="Consolas"/>
                <a:sym typeface="Consolas"/>
              </a:rPr>
              <a:t>url</a:t>
            </a:r>
            <a:r>
              <a:rPr lang="es">
                <a:solidFill>
                  <a:schemeClr val="dk1"/>
                </a:solidFill>
                <a:latin typeface="Consolas"/>
                <a:ea typeface="Consolas"/>
                <a:cs typeface="Consolas"/>
                <a:sym typeface="Consolas"/>
              </a:rPr>
              <a:t>(</a:t>
            </a:r>
            <a:r>
              <a:rPr lang="es">
                <a:solidFill>
                  <a:srgbClr val="A31515"/>
                </a:solidFill>
                <a:latin typeface="Consolas"/>
                <a:ea typeface="Consolas"/>
                <a:cs typeface="Consolas"/>
                <a:sym typeface="Consolas"/>
              </a:rPr>
              <a:t>"https://mdn.mozillademos.org/files/11991/startransparent.gif"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795E26"/>
                </a:solidFill>
                <a:latin typeface="Consolas"/>
                <a:ea typeface="Consolas"/>
                <a:cs typeface="Consolas"/>
                <a:sym typeface="Consolas"/>
              </a:rPr>
              <a:t>url</a:t>
            </a:r>
            <a:r>
              <a:rPr lang="es">
                <a:solidFill>
                  <a:schemeClr val="dk1"/>
                </a:solidFill>
                <a:latin typeface="Consolas"/>
                <a:ea typeface="Consolas"/>
                <a:cs typeface="Consolas"/>
                <a:sym typeface="Consolas"/>
              </a:rPr>
              <a:t>(</a:t>
            </a:r>
            <a:r>
              <a:rPr lang="es">
                <a:solidFill>
                  <a:srgbClr val="A31515"/>
                </a:solidFill>
                <a:latin typeface="Consolas"/>
                <a:ea typeface="Consolas"/>
                <a:cs typeface="Consolas"/>
                <a:sym typeface="Consolas"/>
              </a:rPr>
              <a:t>"https://mdn.mozillademos.org/files/7693/catfront.png"</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p:txBody>
      </p:sp>
      <p:sp>
        <p:nvSpPr>
          <p:cNvPr id="545" name="Google Shape;545;p78"/>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46" name="Google Shape;546;p78"/>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47" name="Google Shape;547;p78"/>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posibles:  url | none</a:t>
            </a:r>
            <a:endParaRPr sz="1200">
              <a:latin typeface="Helvetica Neue Light"/>
              <a:ea typeface="Helvetica Neue Light"/>
              <a:cs typeface="Helvetica Neue Light"/>
              <a:sym typeface="Helvetica Neue Light"/>
            </a:endParaRPr>
          </a:p>
        </p:txBody>
      </p:sp>
      <p:pic>
        <p:nvPicPr>
          <p:cNvPr id="548" name="Google Shape;548;p78"/>
          <p:cNvPicPr preferRelativeResize="0"/>
          <p:nvPr/>
        </p:nvPicPr>
        <p:blipFill>
          <a:blip r:embed="rId3">
            <a:alphaModFix/>
          </a:blip>
          <a:stretch>
            <a:fillRect/>
          </a:stretch>
        </p:blipFill>
        <p:spPr>
          <a:xfrm>
            <a:off x="5399854" y="2280025"/>
            <a:ext cx="3000834" cy="1192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9"/>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BACKGROUND-REPEAT</a:t>
            </a:r>
            <a:endParaRPr i="1" sz="4000">
              <a:solidFill>
                <a:srgbClr val="111111"/>
              </a:solidFill>
              <a:latin typeface="Lato"/>
              <a:ea typeface="Lato"/>
              <a:cs typeface="Lato"/>
              <a:sym typeface="Lato"/>
            </a:endParaRPr>
          </a:p>
        </p:txBody>
      </p:sp>
      <p:sp>
        <p:nvSpPr>
          <p:cNvPr id="554" name="Google Shape;554;p79"/>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150">
                <a:solidFill>
                  <a:srgbClr val="800000"/>
                </a:solidFill>
                <a:latin typeface="Consolas"/>
                <a:ea typeface="Consolas"/>
                <a:cs typeface="Consolas"/>
                <a:sym typeface="Consolas"/>
              </a:rPr>
              <a:t>.ejemplo</a:t>
            </a:r>
            <a:r>
              <a:rPr lang="es" sz="1150">
                <a:solidFill>
                  <a:schemeClr val="dk1"/>
                </a:solidFill>
                <a:latin typeface="Consolas"/>
                <a:ea typeface="Consolas"/>
                <a:cs typeface="Consolas"/>
                <a:sym typeface="Consolas"/>
              </a:rPr>
              <a:t> {</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150">
                <a:solidFill>
                  <a:schemeClr val="dk1"/>
                </a:solidFill>
                <a:latin typeface="Consolas"/>
                <a:ea typeface="Consolas"/>
                <a:cs typeface="Consolas"/>
                <a:sym typeface="Consolas"/>
              </a:rPr>
              <a:t>   </a:t>
            </a:r>
            <a:r>
              <a:rPr lang="es" sz="1150">
                <a:solidFill>
                  <a:srgbClr val="FF0000"/>
                </a:solidFill>
                <a:latin typeface="Consolas"/>
                <a:ea typeface="Consolas"/>
                <a:cs typeface="Consolas"/>
                <a:sym typeface="Consolas"/>
              </a:rPr>
              <a:t>background-image</a:t>
            </a:r>
            <a:r>
              <a:rPr lang="es" sz="1150">
                <a:solidFill>
                  <a:schemeClr val="dk1"/>
                </a:solidFill>
                <a:latin typeface="Consolas"/>
                <a:ea typeface="Consolas"/>
                <a:cs typeface="Consolas"/>
                <a:sym typeface="Consolas"/>
              </a:rPr>
              <a:t>:  </a:t>
            </a:r>
            <a:r>
              <a:rPr lang="es" sz="1150">
                <a:solidFill>
                  <a:srgbClr val="795E26"/>
                </a:solidFill>
                <a:latin typeface="Consolas"/>
                <a:ea typeface="Consolas"/>
                <a:cs typeface="Consolas"/>
                <a:sym typeface="Consolas"/>
              </a:rPr>
              <a:t>url</a:t>
            </a:r>
            <a:r>
              <a:rPr lang="es" sz="1150">
                <a:solidFill>
                  <a:schemeClr val="dk1"/>
                </a:solidFill>
                <a:latin typeface="Consolas"/>
                <a:ea typeface="Consolas"/>
                <a:cs typeface="Consolas"/>
                <a:sym typeface="Consolas"/>
              </a:rPr>
              <a:t>(</a:t>
            </a:r>
            <a:r>
              <a:rPr lang="es" sz="1150">
                <a:solidFill>
                  <a:srgbClr val="001080"/>
                </a:solidFill>
                <a:latin typeface="Consolas"/>
                <a:ea typeface="Consolas"/>
                <a:cs typeface="Consolas"/>
                <a:sym typeface="Consolas"/>
              </a:rPr>
              <a:t>https://mdn.mozillademos.org/files/12005/starsolid.gif</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150">
                <a:solidFill>
                  <a:srgbClr val="795E26"/>
                </a:solidFill>
                <a:latin typeface="Consolas"/>
                <a:ea typeface="Consolas"/>
                <a:cs typeface="Consolas"/>
                <a:sym typeface="Consolas"/>
              </a:rPr>
              <a:t>url</a:t>
            </a:r>
            <a:r>
              <a:rPr lang="es" sz="1150">
                <a:solidFill>
                  <a:schemeClr val="dk1"/>
                </a:solidFill>
                <a:latin typeface="Consolas"/>
                <a:ea typeface="Consolas"/>
                <a:cs typeface="Consolas"/>
                <a:sym typeface="Consolas"/>
              </a:rPr>
              <a:t>(</a:t>
            </a:r>
            <a:r>
              <a:rPr lang="es" sz="1150">
                <a:solidFill>
                  <a:srgbClr val="001080"/>
                </a:solidFill>
                <a:latin typeface="Consolas"/>
                <a:ea typeface="Consolas"/>
                <a:cs typeface="Consolas"/>
                <a:sym typeface="Consolas"/>
              </a:rPr>
              <a:t>https://developer.cdn.mozilla.net/media/redesign/img/favicon32.png</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150">
                <a:solidFill>
                  <a:schemeClr val="dk1"/>
                </a:solidFill>
                <a:latin typeface="Consolas"/>
                <a:ea typeface="Consolas"/>
                <a:cs typeface="Consolas"/>
                <a:sym typeface="Consolas"/>
              </a:rPr>
              <a:t>   </a:t>
            </a:r>
            <a:r>
              <a:rPr lang="es" sz="1150">
                <a:solidFill>
                  <a:srgbClr val="FF0000"/>
                </a:solidFill>
                <a:latin typeface="Consolas"/>
                <a:ea typeface="Consolas"/>
                <a:cs typeface="Consolas"/>
                <a:sym typeface="Consolas"/>
              </a:rPr>
              <a:t>background-repeat</a:t>
            </a:r>
            <a:r>
              <a:rPr lang="es" sz="1150">
                <a:solidFill>
                  <a:schemeClr val="dk1"/>
                </a:solidFill>
                <a:latin typeface="Consolas"/>
                <a:ea typeface="Consolas"/>
                <a:cs typeface="Consolas"/>
                <a:sym typeface="Consolas"/>
              </a:rPr>
              <a:t>: </a:t>
            </a:r>
            <a:r>
              <a:rPr lang="es" sz="1150">
                <a:solidFill>
                  <a:srgbClr val="0451A5"/>
                </a:solidFill>
                <a:latin typeface="Consolas"/>
                <a:ea typeface="Consolas"/>
                <a:cs typeface="Consolas"/>
                <a:sym typeface="Consolas"/>
              </a:rPr>
              <a:t>repeat-x</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150">
                <a:solidFill>
                  <a:schemeClr val="dk1"/>
                </a:solidFill>
                <a:latin typeface="Consolas"/>
                <a:ea typeface="Consolas"/>
                <a:cs typeface="Consolas"/>
                <a:sym typeface="Consolas"/>
              </a:rPr>
              <a:t>                    </a:t>
            </a:r>
            <a:r>
              <a:rPr lang="es" sz="1150">
                <a:solidFill>
                  <a:srgbClr val="0451A5"/>
                </a:solidFill>
                <a:latin typeface="Consolas"/>
                <a:ea typeface="Consolas"/>
                <a:cs typeface="Consolas"/>
                <a:sym typeface="Consolas"/>
              </a:rPr>
              <a:t>repeat-y</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150">
              <a:solidFill>
                <a:srgbClr val="800000"/>
              </a:solidFill>
              <a:latin typeface="Consolas"/>
              <a:ea typeface="Consolas"/>
              <a:cs typeface="Consolas"/>
              <a:sym typeface="Consolas"/>
            </a:endParaRPr>
          </a:p>
        </p:txBody>
      </p:sp>
      <p:sp>
        <p:nvSpPr>
          <p:cNvPr id="555" name="Google Shape;555;p79"/>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56" name="Google Shape;556;p79"/>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57" name="Google Shape;557;p79"/>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a:ea typeface="Helvetica Neue"/>
                <a:cs typeface="Helvetica Neue"/>
                <a:sym typeface="Helvetica Neue"/>
              </a:rPr>
              <a:t>Valores posibles:  repeat | repeat-x | repeat-y | no-repeat | space | round (</a:t>
            </a:r>
            <a:r>
              <a:rPr lang="es" sz="1200" u="sng">
                <a:solidFill>
                  <a:schemeClr val="hlink"/>
                </a:solidFill>
                <a:latin typeface="Helvetica Neue"/>
                <a:ea typeface="Helvetica Neue"/>
                <a:cs typeface="Helvetica Neue"/>
                <a:sym typeface="Helvetica Neue"/>
                <a:hlinkClick r:id="rId3"/>
              </a:rPr>
              <a:t>ver ejemplos</a:t>
            </a:r>
            <a:r>
              <a:rPr lang="es" sz="1200">
                <a:latin typeface="Helvetica Neue"/>
                <a:ea typeface="Helvetica Neue"/>
                <a:cs typeface="Helvetica Neue"/>
                <a:sym typeface="Helvetica Neue"/>
              </a:rPr>
              <a:t>)</a:t>
            </a:r>
            <a:endParaRPr sz="1200">
              <a:latin typeface="Helvetica Neue"/>
              <a:ea typeface="Helvetica Neue"/>
              <a:cs typeface="Helvetica Neue"/>
              <a:sym typeface="Helvetica Neue"/>
            </a:endParaRPr>
          </a:p>
        </p:txBody>
      </p:sp>
      <p:pic>
        <p:nvPicPr>
          <p:cNvPr id="558" name="Google Shape;558;p79"/>
          <p:cNvPicPr preferRelativeResize="0"/>
          <p:nvPr/>
        </p:nvPicPr>
        <p:blipFill>
          <a:blip r:embed="rId4">
            <a:alphaModFix/>
          </a:blip>
          <a:stretch>
            <a:fillRect/>
          </a:stretch>
        </p:blipFill>
        <p:spPr>
          <a:xfrm>
            <a:off x="5430274" y="2301137"/>
            <a:ext cx="2940013" cy="174318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0"/>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3800">
                <a:solidFill>
                  <a:srgbClr val="111111"/>
                </a:solidFill>
                <a:latin typeface="Lato"/>
                <a:ea typeface="Lato"/>
                <a:cs typeface="Lato"/>
                <a:sym typeface="Lato"/>
              </a:rPr>
              <a:t>BACKGROUND-POSITION</a:t>
            </a:r>
            <a:endParaRPr i="1" sz="3800">
              <a:solidFill>
                <a:srgbClr val="111111"/>
              </a:solidFill>
              <a:latin typeface="Lato"/>
              <a:ea typeface="Lato"/>
              <a:cs typeface="Lato"/>
              <a:sym typeface="Lato"/>
            </a:endParaRPr>
          </a:p>
        </p:txBody>
      </p:sp>
      <p:sp>
        <p:nvSpPr>
          <p:cNvPr id="564" name="Google Shape;564;p80"/>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300">
                <a:solidFill>
                  <a:srgbClr val="800000"/>
                </a:solidFill>
                <a:latin typeface="Consolas"/>
                <a:ea typeface="Consolas"/>
                <a:cs typeface="Consolas"/>
                <a:sym typeface="Consolas"/>
              </a:rPr>
              <a:t>.ejemplo</a:t>
            </a:r>
            <a:r>
              <a:rPr lang="es"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background-image</a:t>
            </a:r>
            <a:r>
              <a:rPr lang="es" sz="1300">
                <a:solidFill>
                  <a:schemeClr val="dk1"/>
                </a:solidFill>
                <a:latin typeface="Consolas"/>
                <a:ea typeface="Consolas"/>
                <a:cs typeface="Consolas"/>
                <a:sym typeface="Consolas"/>
              </a:rPr>
              <a:t>: </a:t>
            </a:r>
            <a:r>
              <a:rPr lang="es" sz="1300">
                <a:solidFill>
                  <a:srgbClr val="795E26"/>
                </a:solidFill>
                <a:latin typeface="Consolas"/>
                <a:ea typeface="Consolas"/>
                <a:cs typeface="Consolas"/>
                <a:sym typeface="Consolas"/>
              </a:rPr>
              <a:t>url</a:t>
            </a:r>
            <a:r>
              <a:rPr lang="es" sz="1300">
                <a:solidFill>
                  <a:schemeClr val="dk1"/>
                </a:solidFill>
                <a:latin typeface="Consolas"/>
                <a:ea typeface="Consolas"/>
                <a:cs typeface="Consolas"/>
                <a:sym typeface="Consolas"/>
              </a:rPr>
              <a:t>(</a:t>
            </a:r>
            <a:r>
              <a:rPr lang="es" sz="1300">
                <a:solidFill>
                  <a:srgbClr val="A31515"/>
                </a:solidFill>
                <a:latin typeface="Consolas"/>
                <a:ea typeface="Consolas"/>
                <a:cs typeface="Consolas"/>
                <a:sym typeface="Consolas"/>
              </a:rPr>
              <a:t>"https://mdn.mozillademos.org/files/12005/starsolid.gif"</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background-repeat</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no-repeat</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background-position</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right</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center</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00">
              <a:solidFill>
                <a:srgbClr val="800000"/>
              </a:solidFill>
              <a:latin typeface="Consolas"/>
              <a:ea typeface="Consolas"/>
              <a:cs typeface="Consolas"/>
              <a:sym typeface="Consolas"/>
            </a:endParaRPr>
          </a:p>
        </p:txBody>
      </p:sp>
      <p:sp>
        <p:nvSpPr>
          <p:cNvPr id="565" name="Google Shape;565;p80"/>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66" name="Google Shape;566;p80"/>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67" name="Google Shape;567;p80"/>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posibles:  posicionX posicionY (</a:t>
            </a:r>
            <a:r>
              <a:rPr lang="es" sz="1200" u="sng">
                <a:solidFill>
                  <a:schemeClr val="hlink"/>
                </a:solidFill>
                <a:latin typeface="Helvetica Neue Light"/>
                <a:ea typeface="Helvetica Neue Light"/>
                <a:cs typeface="Helvetica Neue Light"/>
                <a:sym typeface="Helvetica Neue Light"/>
                <a:hlinkClick r:id="rId3"/>
              </a:rPr>
              <a:t>ver ejemplos</a:t>
            </a:r>
            <a:r>
              <a:rPr lang="es" sz="1200">
                <a:latin typeface="Helvetica Neue Light"/>
                <a:ea typeface="Helvetica Neue Light"/>
                <a:cs typeface="Helvetica Neue Light"/>
                <a:sym typeface="Helvetica Neue Light"/>
              </a:rPr>
              <a:t>) </a:t>
            </a:r>
            <a:endParaRPr sz="1200">
              <a:latin typeface="Helvetica Neue Light"/>
              <a:ea typeface="Helvetica Neue Light"/>
              <a:cs typeface="Helvetica Neue Light"/>
              <a:sym typeface="Helvetica Neue Light"/>
            </a:endParaRPr>
          </a:p>
        </p:txBody>
      </p:sp>
      <p:pic>
        <p:nvPicPr>
          <p:cNvPr id="568" name="Google Shape;568;p80"/>
          <p:cNvPicPr preferRelativeResize="0"/>
          <p:nvPr/>
        </p:nvPicPr>
        <p:blipFill>
          <a:blip r:embed="rId4">
            <a:alphaModFix/>
          </a:blip>
          <a:stretch>
            <a:fillRect/>
          </a:stretch>
        </p:blipFill>
        <p:spPr>
          <a:xfrm>
            <a:off x="5384220" y="2261925"/>
            <a:ext cx="3032119" cy="1728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1"/>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s" sz="4000">
                <a:solidFill>
                  <a:srgbClr val="111111"/>
                </a:solidFill>
                <a:latin typeface="Lato"/>
                <a:ea typeface="Lato"/>
                <a:cs typeface="Lato"/>
                <a:sym typeface="Lato"/>
              </a:rPr>
              <a:t>BACKGROUND-SIZE</a:t>
            </a:r>
            <a:endParaRPr i="1" sz="4000">
              <a:solidFill>
                <a:srgbClr val="111111"/>
              </a:solidFill>
              <a:latin typeface="Lato"/>
              <a:ea typeface="Lato"/>
              <a:cs typeface="Lato"/>
              <a:sym typeface="Lato"/>
            </a:endParaRPr>
          </a:p>
        </p:txBody>
      </p:sp>
      <p:sp>
        <p:nvSpPr>
          <p:cNvPr id="574" name="Google Shape;574;p81"/>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300">
                <a:solidFill>
                  <a:srgbClr val="800000"/>
                </a:solidFill>
                <a:latin typeface="Consolas"/>
                <a:ea typeface="Consolas"/>
                <a:cs typeface="Consolas"/>
                <a:sym typeface="Consolas"/>
              </a:rPr>
              <a:t>.ejemplo</a:t>
            </a:r>
            <a:r>
              <a:rPr lang="es"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background-image</a:t>
            </a:r>
            <a:r>
              <a:rPr lang="es" sz="1300">
                <a:solidFill>
                  <a:schemeClr val="dk1"/>
                </a:solidFill>
                <a:latin typeface="Consolas"/>
                <a:ea typeface="Consolas"/>
                <a:cs typeface="Consolas"/>
                <a:sym typeface="Consolas"/>
              </a:rPr>
              <a:t>: </a:t>
            </a:r>
            <a:r>
              <a:rPr lang="es" sz="1300">
                <a:solidFill>
                  <a:srgbClr val="795E26"/>
                </a:solidFill>
                <a:latin typeface="Consolas"/>
                <a:ea typeface="Consolas"/>
                <a:cs typeface="Consolas"/>
                <a:sym typeface="Consolas"/>
              </a:rPr>
              <a:t>url</a:t>
            </a:r>
            <a:r>
              <a:rPr lang="es" sz="1300">
                <a:solidFill>
                  <a:schemeClr val="dk1"/>
                </a:solidFill>
                <a:latin typeface="Consolas"/>
                <a:ea typeface="Consolas"/>
                <a:cs typeface="Consolas"/>
                <a:sym typeface="Consolas"/>
              </a:rPr>
              <a:t>(</a:t>
            </a:r>
            <a:r>
              <a:rPr lang="es" sz="1300">
                <a:solidFill>
                  <a:srgbClr val="A31515"/>
                </a:solidFill>
                <a:latin typeface="Consolas"/>
                <a:ea typeface="Consolas"/>
                <a:cs typeface="Consolas"/>
                <a:sym typeface="Consolas"/>
              </a:rPr>
              <a:t>"https://mdn.mozillademos.org/files/12005/starsolid.gif"</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background-repeat</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no-repeat</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background-size</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cover</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00">
              <a:solidFill>
                <a:srgbClr val="800000"/>
              </a:solidFill>
              <a:latin typeface="Consolas"/>
              <a:ea typeface="Consolas"/>
              <a:cs typeface="Consolas"/>
              <a:sym typeface="Consolas"/>
            </a:endParaRPr>
          </a:p>
        </p:txBody>
      </p:sp>
      <p:sp>
        <p:nvSpPr>
          <p:cNvPr id="575" name="Google Shape;575;p81"/>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76" name="Google Shape;576;p81"/>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77" name="Google Shape;577;p81"/>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Valores posibles:  [ancho] | [alto] | cover | contain (</a:t>
            </a:r>
            <a:r>
              <a:rPr lang="es" sz="1200" u="sng">
                <a:solidFill>
                  <a:schemeClr val="hlink"/>
                </a:solidFill>
                <a:latin typeface="Helvetica Neue Light"/>
                <a:ea typeface="Helvetica Neue Light"/>
                <a:cs typeface="Helvetica Neue Light"/>
                <a:sym typeface="Helvetica Neue Light"/>
                <a:hlinkClick r:id="rId3"/>
              </a:rPr>
              <a:t>ver ejemplos</a:t>
            </a:r>
            <a:r>
              <a:rPr lang="es" sz="1200">
                <a:latin typeface="Helvetica Neue Light"/>
                <a:ea typeface="Helvetica Neue Light"/>
                <a:cs typeface="Helvetica Neue Light"/>
                <a:sym typeface="Helvetica Neue Light"/>
              </a:rPr>
              <a:t>)</a:t>
            </a:r>
            <a:endParaRPr sz="1200">
              <a:latin typeface="Helvetica Neue Light"/>
              <a:ea typeface="Helvetica Neue Light"/>
              <a:cs typeface="Helvetica Neue Light"/>
              <a:sym typeface="Helvetica Neue Light"/>
            </a:endParaRPr>
          </a:p>
        </p:txBody>
      </p:sp>
      <p:pic>
        <p:nvPicPr>
          <p:cNvPr id="578" name="Google Shape;578;p81"/>
          <p:cNvPicPr preferRelativeResize="0"/>
          <p:nvPr/>
        </p:nvPicPr>
        <p:blipFill>
          <a:blip r:embed="rId4">
            <a:alphaModFix/>
          </a:blip>
          <a:stretch>
            <a:fillRect/>
          </a:stretch>
        </p:blipFill>
        <p:spPr>
          <a:xfrm>
            <a:off x="5399141" y="2260575"/>
            <a:ext cx="3002269" cy="1717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Lato"/>
                <a:ea typeface="Lato"/>
                <a:cs typeface="Lato"/>
                <a:sym typeface="Lato"/>
              </a:rPr>
              <a:t>UNIDADES DE MEDIDAS</a:t>
            </a:r>
            <a:endParaRPr i="1" sz="3600">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3"/>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s" sz="4000">
                <a:solidFill>
                  <a:srgbClr val="111111"/>
                </a:solidFill>
                <a:latin typeface="Lato"/>
                <a:ea typeface="Lato"/>
                <a:cs typeface="Lato"/>
                <a:sym typeface="Lato"/>
              </a:rPr>
              <a:t>UNIDADES DE MEDIDAS</a:t>
            </a:r>
            <a:endParaRPr sz="4000">
              <a:solidFill>
                <a:srgbClr val="111111"/>
              </a:solidFill>
              <a:latin typeface="Lato"/>
              <a:ea typeface="Lato"/>
              <a:cs typeface="Lato"/>
              <a:sym typeface="Lato"/>
            </a:endParaRPr>
          </a:p>
        </p:txBody>
      </p:sp>
      <p:sp>
        <p:nvSpPr>
          <p:cNvPr id="589" name="Google Shape;589;p83"/>
          <p:cNvSpPr txBox="1"/>
          <p:nvPr/>
        </p:nvSpPr>
        <p:spPr>
          <a:xfrm>
            <a:off x="716250" y="1555500"/>
            <a:ext cx="77115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Hay una amplia variedad de absolutas y relativas, pero nos centraremos en:</a:t>
            </a:r>
            <a:endParaRPr sz="1700">
              <a:latin typeface="Helvetica Neue Light"/>
              <a:ea typeface="Helvetica Neue Light"/>
              <a:cs typeface="Helvetica Neue Light"/>
              <a:sym typeface="Helvetica Neue Light"/>
            </a:endParaRPr>
          </a:p>
        </p:txBody>
      </p:sp>
      <p:sp>
        <p:nvSpPr>
          <p:cNvPr id="590" name="Google Shape;590;p83"/>
          <p:cNvSpPr txBox="1"/>
          <p:nvPr/>
        </p:nvSpPr>
        <p:spPr>
          <a:xfrm>
            <a:off x="1390450" y="2187200"/>
            <a:ext cx="6708300" cy="24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Helvetica Neue Light"/>
                <a:ea typeface="Helvetica Neue Light"/>
                <a:cs typeface="Helvetica Neue Light"/>
                <a:sym typeface="Helvetica Neue Light"/>
              </a:rPr>
              <a:t>Absolutas</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s" sz="1700">
                <a:latin typeface="Helvetica Neue"/>
                <a:ea typeface="Helvetica Neue"/>
                <a:cs typeface="Helvetica Neue"/>
                <a:sym typeface="Helvetica Neue"/>
              </a:rPr>
              <a:t>Px (pixels):</a:t>
            </a:r>
            <a:r>
              <a:rPr lang="es" sz="1700">
                <a:latin typeface="Helvetica Neue Light"/>
                <a:ea typeface="Helvetica Neue Light"/>
                <a:cs typeface="Helvetica Neue Light"/>
                <a:sym typeface="Helvetica Neue Light"/>
              </a:rPr>
              <a:t> es la unidad que usan las pantallas. </a:t>
            </a:r>
            <a:endParaRPr sz="17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latin typeface="Helvetica Neue Light"/>
              <a:ea typeface="Helvetica Neue Light"/>
              <a:cs typeface="Helvetica Neue Light"/>
              <a:sym typeface="Helvetica Neue Light"/>
            </a:endParaRPr>
          </a:p>
          <a:p>
            <a:pPr indent="0" lvl="0" marL="0" rtl="0" algn="l">
              <a:spcBef>
                <a:spcPts val="0"/>
              </a:spcBef>
              <a:spcAft>
                <a:spcPts val="0"/>
              </a:spcAft>
              <a:buNone/>
            </a:pPr>
            <a:r>
              <a:rPr lang="es" sz="1700">
                <a:latin typeface="Helvetica Neue Light"/>
                <a:ea typeface="Helvetica Neue Light"/>
                <a:cs typeface="Helvetica Neue Light"/>
                <a:sym typeface="Helvetica Neue Light"/>
              </a:rPr>
              <a:t>Relativas</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s" sz="1700">
                <a:latin typeface="Helvetica Neue"/>
                <a:ea typeface="Helvetica Neue"/>
                <a:cs typeface="Helvetica Neue"/>
                <a:sym typeface="Helvetica Neue"/>
              </a:rPr>
              <a:t>Rem:</a:t>
            </a:r>
            <a:r>
              <a:rPr lang="es" sz="1700">
                <a:latin typeface="Helvetica Neue Light"/>
                <a:ea typeface="Helvetica Neue Light"/>
                <a:cs typeface="Helvetica Neue Light"/>
                <a:sym typeface="Helvetica Neue Light"/>
              </a:rPr>
              <a:t> relativa a la configuración de tamaño de la raíz (etiqueta html). </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s" sz="1700">
                <a:latin typeface="Helvetica Neue"/>
                <a:ea typeface="Helvetica Neue"/>
                <a:cs typeface="Helvetica Neue"/>
                <a:sym typeface="Helvetica Neue"/>
              </a:rPr>
              <a:t>Porcentaje:</a:t>
            </a:r>
            <a:r>
              <a:rPr lang="es" sz="1700">
                <a:latin typeface="Helvetica Neue Light"/>
                <a:ea typeface="Helvetica Neue Light"/>
                <a:cs typeface="Helvetica Neue Light"/>
                <a:sym typeface="Helvetica Neue Light"/>
              </a:rPr>
              <a:t> tomando en cuenta que 16px es 100%.</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s" sz="1700" u="sng">
                <a:solidFill>
                  <a:schemeClr val="hlink"/>
                </a:solidFill>
                <a:latin typeface="Helvetica Neue"/>
                <a:ea typeface="Helvetica Neue"/>
                <a:cs typeface="Helvetica Neue"/>
                <a:sym typeface="Helvetica Neue"/>
                <a:hlinkClick r:id="rId3"/>
              </a:rPr>
              <a:t>Viewport</a:t>
            </a:r>
            <a:r>
              <a:rPr b="1" lang="es" sz="1700">
                <a:latin typeface="Helvetica Neue"/>
                <a:ea typeface="Helvetica Neue"/>
                <a:cs typeface="Helvetica Neue"/>
                <a:sym typeface="Helvetica Neue"/>
              </a:rPr>
              <a:t>:</a:t>
            </a:r>
            <a:r>
              <a:rPr lang="es" sz="1700">
                <a:latin typeface="Helvetica Neue Light"/>
                <a:ea typeface="Helvetica Neue Light"/>
                <a:cs typeface="Helvetica Neue Light"/>
                <a:sym typeface="Helvetica Neue Light"/>
              </a:rPr>
              <a:t> se utilizan para layouts responsivos (más adelante).</a:t>
            </a:r>
            <a:endParaRPr sz="1700">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4"/>
          <p:cNvSpPr txBox="1"/>
          <p:nvPr/>
        </p:nvSpPr>
        <p:spPr>
          <a:xfrm>
            <a:off x="1453047" y="4828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s" sz="4000">
                <a:solidFill>
                  <a:srgbClr val="111111"/>
                </a:solidFill>
                <a:latin typeface="Lato"/>
                <a:ea typeface="Lato"/>
                <a:cs typeface="Lato"/>
                <a:sym typeface="Lato"/>
              </a:rPr>
              <a:t>UNIDADES DE MEDIDAS</a:t>
            </a:r>
            <a:endParaRPr sz="4000">
              <a:solidFill>
                <a:srgbClr val="111111"/>
              </a:solidFill>
              <a:latin typeface="Lato"/>
              <a:ea typeface="Lato"/>
              <a:cs typeface="Lato"/>
              <a:sym typeface="Lato"/>
            </a:endParaRPr>
          </a:p>
        </p:txBody>
      </p:sp>
      <p:sp>
        <p:nvSpPr>
          <p:cNvPr id="596" name="Google Shape;596;p84"/>
          <p:cNvSpPr txBox="1"/>
          <p:nvPr/>
        </p:nvSpPr>
        <p:spPr>
          <a:xfrm>
            <a:off x="647100" y="1293538"/>
            <a:ext cx="78498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Ahora veamos qué medida es más conveniente para los textos.</a:t>
            </a:r>
            <a:endParaRPr sz="2000">
              <a:latin typeface="Helvetica Neue Light"/>
              <a:ea typeface="Helvetica Neue Light"/>
              <a:cs typeface="Helvetica Neue Light"/>
              <a:sym typeface="Helvetica Neue Light"/>
            </a:endParaRPr>
          </a:p>
        </p:txBody>
      </p:sp>
      <p:sp>
        <p:nvSpPr>
          <p:cNvPr id="597" name="Google Shape;597;p84"/>
          <p:cNvSpPr txBox="1"/>
          <p:nvPr/>
        </p:nvSpPr>
        <p:spPr>
          <a:xfrm>
            <a:off x="1092975" y="1892700"/>
            <a:ext cx="3530400" cy="20325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html</a:t>
            </a:r>
            <a:r>
              <a:rPr lang="es">
                <a:solidFill>
                  <a:schemeClr val="dk1"/>
                </a:solidFill>
                <a:latin typeface="Consolas"/>
                <a:ea typeface="Consolas"/>
                <a:cs typeface="Consolas"/>
                <a:sym typeface="Consolas"/>
              </a:rPr>
              <a:t> { </a:t>
            </a:r>
            <a:r>
              <a:rPr lang="es">
                <a:solidFill>
                  <a:srgbClr val="008000"/>
                </a:solidFill>
                <a:latin typeface="Consolas"/>
                <a:ea typeface="Consolas"/>
                <a:cs typeface="Consolas"/>
                <a:sym typeface="Consolas"/>
              </a:rPr>
              <a:t>/* etiqueta raíz */</a:t>
            </a:r>
            <a:endParaRPr>
              <a:solidFill>
                <a:srgbClr val="008000"/>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font-size</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62.5%</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p</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font-size</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2rem</a:t>
            </a:r>
            <a:r>
              <a:rPr lang="es">
                <a:solidFill>
                  <a:schemeClr val="dk1"/>
                </a:solidFill>
                <a:latin typeface="Consolas"/>
                <a:ea typeface="Consolas"/>
                <a:cs typeface="Consolas"/>
                <a:sym typeface="Consolas"/>
              </a:rPr>
              <a:t>; </a:t>
            </a:r>
            <a:r>
              <a:rPr lang="es">
                <a:solidFill>
                  <a:srgbClr val="008000"/>
                </a:solidFill>
                <a:latin typeface="Consolas"/>
                <a:ea typeface="Consolas"/>
                <a:cs typeface="Consolas"/>
                <a:sym typeface="Consolas"/>
              </a:rPr>
              <a:t>/* 20px */</a:t>
            </a:r>
            <a:endParaRPr>
              <a:solidFill>
                <a:srgbClr val="008000"/>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pic>
        <p:nvPicPr>
          <p:cNvPr id="598" name="Google Shape;598;p84"/>
          <p:cNvPicPr preferRelativeResize="0"/>
          <p:nvPr/>
        </p:nvPicPr>
        <p:blipFill>
          <a:blip r:embed="rId3">
            <a:alphaModFix/>
          </a:blip>
          <a:stretch>
            <a:fillRect/>
          </a:stretch>
        </p:blipFill>
        <p:spPr>
          <a:xfrm>
            <a:off x="5788675" y="2436125"/>
            <a:ext cx="2199025" cy="968050"/>
          </a:xfrm>
          <a:prstGeom prst="rect">
            <a:avLst/>
          </a:prstGeom>
          <a:noFill/>
          <a:ln>
            <a:noFill/>
          </a:ln>
        </p:spPr>
      </p:pic>
      <p:sp>
        <p:nvSpPr>
          <p:cNvPr id="599" name="Google Shape;599;p84"/>
          <p:cNvSpPr txBox="1"/>
          <p:nvPr/>
        </p:nvSpPr>
        <p:spPr>
          <a:xfrm>
            <a:off x="991950" y="4060450"/>
            <a:ext cx="7160100" cy="621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62.5%, hace que en vez de que 16px sea el valor a tomar en cuenta para calcular las unidades relativas, se use 10px.</a:t>
            </a:r>
            <a:endParaRPr>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Lato"/>
                <a:ea typeface="Lato"/>
                <a:cs typeface="Lato"/>
                <a:sym typeface="Lato"/>
              </a:rPr>
              <a:t>TIPOGRAFÍA</a:t>
            </a:r>
            <a:endParaRPr i="1" sz="36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nvSpPr>
        <p:spPr>
          <a:xfrm>
            <a:off x="665850" y="4928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500"/>
              <a:buFont typeface="Arial"/>
              <a:buNone/>
            </a:pPr>
            <a:r>
              <a:rPr b="1" lang="es" sz="3500" u="none" cap="none" strike="noStrike">
                <a:latin typeface="Didact Gothic"/>
                <a:ea typeface="Didact Gothic"/>
                <a:cs typeface="Didact Gothic"/>
                <a:sym typeface="Didact Gothic"/>
              </a:rPr>
              <a:t>ENLACES RELATIVOS</a:t>
            </a:r>
            <a:endParaRPr b="1" sz="1800" u="none" cap="none" strike="noStrike">
              <a:latin typeface="Didact Gothic"/>
              <a:ea typeface="Didact Gothic"/>
              <a:cs typeface="Didact Gothic"/>
              <a:sym typeface="Didact Gothic"/>
            </a:endParaRPr>
          </a:p>
        </p:txBody>
      </p:sp>
      <p:graphicFrame>
        <p:nvGraphicFramePr>
          <p:cNvPr id="128" name="Google Shape;128;p23"/>
          <p:cNvGraphicFramePr/>
          <p:nvPr/>
        </p:nvGraphicFramePr>
        <p:xfrm>
          <a:off x="1706400" y="2537363"/>
          <a:ext cx="3000000" cy="3000000"/>
        </p:xfrm>
        <a:graphic>
          <a:graphicData uri="http://schemas.openxmlformats.org/drawingml/2006/table">
            <a:tbl>
              <a:tblPr>
                <a:noFill/>
                <a:tableStyleId>{097FEA1D-6A02-4511-A8E2-167D316694B2}</a:tableStyleId>
              </a:tblPr>
              <a:tblGrid>
                <a:gridCol w="5731200"/>
              </a:tblGrid>
              <a:tr h="210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"contacto.html"</a:t>
                      </a:r>
                      <a:r>
                        <a:rPr lang="es" sz="1400" u="none" cap="none" strike="noStrike">
                          <a:solidFill>
                            <a:srgbClr val="D9D9D9"/>
                          </a:solidFill>
                          <a:latin typeface="Didact Gothic"/>
                          <a:ea typeface="Didact Gothic"/>
                          <a:cs typeface="Didact Gothic"/>
                          <a:sym typeface="Didact Gothic"/>
                        </a:rPr>
                        <a:t>&gt;Contacto&lt;/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212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29" name="Google Shape;129;p23"/>
          <p:cNvSpPr txBox="1"/>
          <p:nvPr/>
        </p:nvSpPr>
        <p:spPr>
          <a:xfrm>
            <a:off x="665850" y="1355873"/>
            <a:ext cx="7812300" cy="1449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Los </a:t>
            </a:r>
            <a:r>
              <a:rPr b="1" i="0" lang="es" sz="1600" u="none" cap="none" strike="noStrike">
                <a:solidFill>
                  <a:srgbClr val="000000"/>
                </a:solidFill>
                <a:latin typeface="Helvetica Neue"/>
                <a:ea typeface="Helvetica Neue"/>
                <a:cs typeface="Helvetica Neue"/>
                <a:sym typeface="Helvetica Neue"/>
              </a:rPr>
              <a:t>enlaces relativos</a:t>
            </a:r>
            <a:r>
              <a:rPr b="0" i="0" lang="es" sz="1600" u="none" cap="none" strike="noStrike">
                <a:solidFill>
                  <a:srgbClr val="000000"/>
                </a:solidFill>
                <a:latin typeface="Helvetica Neue Light"/>
                <a:ea typeface="Helvetica Neue Light"/>
                <a:cs typeface="Helvetica Neue Light"/>
                <a:sym typeface="Helvetica Neue Light"/>
              </a:rPr>
              <a:t> son aquellos que apuntan a páginas ubicadas dentro del mismo proyecto. Si la página referenciada se encuentra en el mismo directorio, alcanza con mencionar el nombre de la misma para generar el enlace.</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1100"/>
              </a:spcBef>
              <a:spcAft>
                <a:spcPts val="110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sp>
        <p:nvSpPr>
          <p:cNvPr id="130" name="Google Shape;130;p23"/>
          <p:cNvSpPr txBox="1"/>
          <p:nvPr/>
        </p:nvSpPr>
        <p:spPr>
          <a:xfrm>
            <a:off x="598400" y="3225700"/>
            <a:ext cx="7925100" cy="861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En caso de que el archivo se encuentre en un directorio específico, el mismo deberá ser mencionado.</a:t>
            </a:r>
            <a:endParaRPr b="0" i="0" sz="1600" u="none" cap="none" strike="noStrike">
              <a:solidFill>
                <a:srgbClr val="000000"/>
              </a:solidFill>
              <a:latin typeface="Helvetica Neue Light"/>
              <a:ea typeface="Helvetica Neue Light"/>
              <a:cs typeface="Helvetica Neue Light"/>
              <a:sym typeface="Helvetica Neue Light"/>
            </a:endParaRPr>
          </a:p>
        </p:txBody>
      </p:sp>
      <p:graphicFrame>
        <p:nvGraphicFramePr>
          <p:cNvPr id="131" name="Google Shape;131;p23"/>
          <p:cNvGraphicFramePr/>
          <p:nvPr/>
        </p:nvGraphicFramePr>
        <p:xfrm>
          <a:off x="1706400" y="3982725"/>
          <a:ext cx="3000000" cy="3000000"/>
        </p:xfrm>
        <a:graphic>
          <a:graphicData uri="http://schemas.openxmlformats.org/drawingml/2006/table">
            <a:tbl>
              <a:tblPr>
                <a:noFill/>
                <a:tableStyleId>{097FEA1D-6A02-4511-A8E2-167D316694B2}</a:tableStyleId>
              </a:tblPr>
              <a:tblGrid>
                <a:gridCol w="5731200"/>
              </a:tblGrid>
              <a:tr h="3160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"imagenes/mapa.jpg"</a:t>
                      </a:r>
                      <a:r>
                        <a:rPr lang="es" sz="1400" u="none" cap="none" strike="noStrike">
                          <a:solidFill>
                            <a:srgbClr val="D9D9D9"/>
                          </a:solidFill>
                          <a:latin typeface="Didact Gothic"/>
                          <a:ea typeface="Didact Gothic"/>
                          <a:cs typeface="Didact Gothic"/>
                          <a:sym typeface="Didact Gothic"/>
                        </a:rPr>
                        <a:t>&gt;ver mapa&lt;/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6"/>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s" sz="4000">
                <a:solidFill>
                  <a:srgbClr val="111111"/>
                </a:solidFill>
                <a:latin typeface="Lato"/>
                <a:ea typeface="Lato"/>
                <a:cs typeface="Lato"/>
                <a:sym typeface="Lato"/>
              </a:rPr>
              <a:t>TIPOGRAFÍA WEB</a:t>
            </a:r>
            <a:endParaRPr sz="4000">
              <a:solidFill>
                <a:srgbClr val="111111"/>
              </a:solidFill>
              <a:latin typeface="Lato"/>
              <a:ea typeface="Lato"/>
              <a:cs typeface="Lato"/>
              <a:sym typeface="Lato"/>
            </a:endParaRPr>
          </a:p>
        </p:txBody>
      </p:sp>
      <p:sp>
        <p:nvSpPr>
          <p:cNvPr id="610" name="Google Shape;610;p86"/>
          <p:cNvSpPr txBox="1"/>
          <p:nvPr/>
        </p:nvSpPr>
        <p:spPr>
          <a:xfrm>
            <a:off x="916350" y="1401300"/>
            <a:ext cx="7311300" cy="234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s" sz="2200">
                <a:highlight>
                  <a:srgbClr val="FFFFFF"/>
                </a:highlight>
                <a:latin typeface="Helvetica Neue Light"/>
                <a:ea typeface="Helvetica Neue Light"/>
                <a:cs typeface="Helvetica Neue Light"/>
                <a:sym typeface="Helvetica Neue Light"/>
              </a:rPr>
              <a:t>Habíamos visto que usando “</a:t>
            </a:r>
            <a:r>
              <a:rPr i="1" lang="es" sz="2200">
                <a:highlight>
                  <a:srgbClr val="FFFFFF"/>
                </a:highlight>
                <a:latin typeface="Helvetica Neue Light"/>
                <a:ea typeface="Helvetica Neue Light"/>
                <a:cs typeface="Helvetica Neue Light"/>
                <a:sym typeface="Helvetica Neue Light"/>
              </a:rPr>
              <a:t>font-family</a:t>
            </a:r>
            <a:r>
              <a:rPr lang="es" sz="2200">
                <a:highlight>
                  <a:srgbClr val="FFFFFF"/>
                </a:highlight>
                <a:latin typeface="Helvetica Neue Light"/>
                <a:ea typeface="Helvetica Neue Light"/>
                <a:cs typeface="Helvetica Neue Light"/>
                <a:sym typeface="Helvetica Neue Light"/>
              </a:rPr>
              <a:t>”, es posible agregar algunas limitadas fuentes, pero... podemos usar muchísimas opciones de fuentes con “</a:t>
            </a:r>
            <a:r>
              <a:rPr b="1" lang="es" sz="2200">
                <a:highlight>
                  <a:srgbClr val="FFFFFF"/>
                </a:highlight>
                <a:latin typeface="Helvetica Neue"/>
                <a:ea typeface="Helvetica Neue"/>
                <a:cs typeface="Helvetica Neue"/>
                <a:sym typeface="Helvetica Neue"/>
              </a:rPr>
              <a:t>Google Fonts</a:t>
            </a:r>
            <a:r>
              <a:rPr lang="es" sz="2200">
                <a:highlight>
                  <a:srgbClr val="FFFFFF"/>
                </a:highlight>
                <a:latin typeface="Helvetica Neue Light"/>
                <a:ea typeface="Helvetica Neue Light"/>
                <a:cs typeface="Helvetica Neue Light"/>
                <a:sym typeface="Helvetica Neue Light"/>
              </a:rPr>
              <a:t>”. </a:t>
            </a:r>
            <a:endParaRPr sz="2200">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87"/>
          <p:cNvPicPr preferRelativeResize="0"/>
          <p:nvPr/>
        </p:nvPicPr>
        <p:blipFill>
          <a:blip r:embed="rId3">
            <a:alphaModFix/>
          </a:blip>
          <a:stretch>
            <a:fillRect/>
          </a:stretch>
        </p:blipFill>
        <p:spPr>
          <a:xfrm>
            <a:off x="1140262" y="215500"/>
            <a:ext cx="6863474" cy="44441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8"/>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s" sz="4000">
                <a:solidFill>
                  <a:srgbClr val="111111"/>
                </a:solidFill>
                <a:latin typeface="Lato"/>
                <a:ea typeface="Lato"/>
                <a:cs typeface="Lato"/>
                <a:sym typeface="Lato"/>
              </a:rPr>
              <a:t>TIPOGRAFÍA WEB</a:t>
            </a:r>
            <a:endParaRPr sz="4000">
              <a:solidFill>
                <a:srgbClr val="111111"/>
              </a:solidFill>
              <a:latin typeface="Lato"/>
              <a:ea typeface="Lato"/>
              <a:cs typeface="Lato"/>
              <a:sym typeface="Lato"/>
            </a:endParaRPr>
          </a:p>
        </p:txBody>
      </p:sp>
      <p:sp>
        <p:nvSpPr>
          <p:cNvPr id="621" name="Google Shape;621;p8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h1</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font-family</a:t>
            </a:r>
            <a:r>
              <a:rPr lang="es">
                <a:solidFill>
                  <a:schemeClr val="dk1"/>
                </a:solidFill>
                <a:latin typeface="Consolas"/>
                <a:ea typeface="Consolas"/>
                <a:cs typeface="Consolas"/>
                <a:sym typeface="Consolas"/>
              </a:rPr>
              <a:t>: </a:t>
            </a:r>
            <a:r>
              <a:rPr lang="es">
                <a:solidFill>
                  <a:srgbClr val="A31515"/>
                </a:solidFill>
                <a:latin typeface="Consolas"/>
                <a:ea typeface="Consolas"/>
                <a:cs typeface="Consolas"/>
                <a:sym typeface="Consolas"/>
              </a:rPr>
              <a:t>'Roboto'</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sans-serif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622" name="Google Shape;622;p88"/>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623" name="Google Shape;623;p88"/>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HTML</a:t>
            </a:r>
            <a:endParaRPr b="1" sz="2000">
              <a:latin typeface="Helvetica Neue"/>
              <a:ea typeface="Helvetica Neue"/>
              <a:cs typeface="Helvetica Neue"/>
              <a:sym typeface="Helvetica Neue"/>
            </a:endParaRPr>
          </a:p>
        </p:txBody>
      </p:sp>
      <p:sp>
        <p:nvSpPr>
          <p:cNvPr id="624" name="Google Shape;624;p88"/>
          <p:cNvSpPr txBox="1"/>
          <p:nvPr/>
        </p:nvSpPr>
        <p:spPr>
          <a:xfrm>
            <a:off x="4911250" y="19291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&lt;head&gt;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800000"/>
                </a:solidFill>
                <a:latin typeface="Consolas"/>
                <a:ea typeface="Consolas"/>
                <a:cs typeface="Consolas"/>
                <a:sym typeface="Consolas"/>
              </a:rPr>
              <a:t>&lt;link</a:t>
            </a: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href</a:t>
            </a:r>
            <a:r>
              <a:rPr lang="es">
                <a:solidFill>
                  <a:schemeClr val="dk1"/>
                </a:solidFill>
                <a:latin typeface="Consolas"/>
                <a:ea typeface="Consolas"/>
                <a:cs typeface="Consolas"/>
                <a:sym typeface="Consolas"/>
              </a:rPr>
              <a:t>=</a:t>
            </a:r>
            <a:r>
              <a:rPr lang="es">
                <a:solidFill>
                  <a:srgbClr val="0000FF"/>
                </a:solidFill>
                <a:latin typeface="Consolas"/>
                <a:ea typeface="Consolas"/>
                <a:cs typeface="Consolas"/>
                <a:sym typeface="Consolas"/>
              </a:rPr>
              <a:t>"https://fonts.googleapis.com/css?family=Roboto&amp;display=swap"</a:t>
            </a: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rel</a:t>
            </a:r>
            <a:r>
              <a:rPr lang="es">
                <a:solidFill>
                  <a:schemeClr val="dk1"/>
                </a:solidFill>
                <a:latin typeface="Consolas"/>
                <a:ea typeface="Consolas"/>
                <a:cs typeface="Consolas"/>
                <a:sym typeface="Consolas"/>
              </a:rPr>
              <a:t>=</a:t>
            </a:r>
            <a:r>
              <a:rPr lang="es">
                <a:solidFill>
                  <a:srgbClr val="0000FF"/>
                </a:solidFill>
                <a:latin typeface="Consolas"/>
                <a:ea typeface="Consolas"/>
                <a:cs typeface="Consolas"/>
                <a:sym typeface="Consolas"/>
              </a:rPr>
              <a:t>"stylesheet"</a:t>
            </a:r>
            <a:r>
              <a:rPr lang="es">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800000"/>
                </a:solidFill>
                <a:latin typeface="Consolas"/>
                <a:ea typeface="Consolas"/>
                <a:cs typeface="Consolas"/>
                <a:sym typeface="Consolas"/>
              </a:rPr>
              <a:t>&lt;title&gt;</a:t>
            </a:r>
            <a:r>
              <a:rPr lang="es">
                <a:solidFill>
                  <a:schemeClr val="dk1"/>
                </a:solidFill>
                <a:latin typeface="Consolas"/>
                <a:ea typeface="Consolas"/>
                <a:cs typeface="Consolas"/>
                <a:sym typeface="Consolas"/>
              </a:rPr>
              <a:t>Document</a:t>
            </a:r>
            <a:r>
              <a:rPr lang="es">
                <a:solidFill>
                  <a:srgbClr val="800000"/>
                </a:solidFill>
                <a:latin typeface="Consolas"/>
                <a:ea typeface="Consolas"/>
                <a:cs typeface="Consolas"/>
                <a:sym typeface="Consolas"/>
              </a:rPr>
              <a:t>&lt;/title&gt;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&lt;/head&gt;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625" name="Google Shape;625;p88"/>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Ver </a:t>
            </a:r>
            <a:r>
              <a:rPr lang="es" sz="1200" u="sng">
                <a:solidFill>
                  <a:schemeClr val="hlink"/>
                </a:solidFill>
                <a:latin typeface="Helvetica Neue Light"/>
                <a:ea typeface="Helvetica Neue Light"/>
                <a:cs typeface="Helvetica Neue Light"/>
                <a:sym typeface="Helvetica Neue Light"/>
                <a:hlinkClick r:id="rId3"/>
              </a:rPr>
              <a:t>Google Fonts</a:t>
            </a:r>
            <a:endParaRPr sz="1200">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s" sz="4000">
                <a:solidFill>
                  <a:srgbClr val="111111"/>
                </a:solidFill>
                <a:latin typeface="Lato"/>
                <a:ea typeface="Lato"/>
                <a:cs typeface="Lato"/>
                <a:sym typeface="Lato"/>
              </a:rPr>
              <a:t>Google fonts</a:t>
            </a:r>
            <a:endParaRPr sz="4000">
              <a:solidFill>
                <a:srgbClr val="111111"/>
              </a:solidFill>
              <a:latin typeface="Lato"/>
              <a:ea typeface="Lato"/>
              <a:cs typeface="Lato"/>
              <a:sym typeface="Lato"/>
            </a:endParaRPr>
          </a:p>
        </p:txBody>
      </p:sp>
      <p:pic>
        <p:nvPicPr>
          <p:cNvPr id="631" name="Google Shape;631;p89"/>
          <p:cNvPicPr preferRelativeResize="0"/>
          <p:nvPr/>
        </p:nvPicPr>
        <p:blipFill>
          <a:blip r:embed="rId3">
            <a:alphaModFix/>
          </a:blip>
          <a:stretch>
            <a:fillRect/>
          </a:stretch>
        </p:blipFill>
        <p:spPr>
          <a:xfrm>
            <a:off x="1949147" y="1180665"/>
            <a:ext cx="5185961" cy="36580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i="1" lang="es" sz="4000">
                <a:solidFill>
                  <a:srgbClr val="111111"/>
                </a:solidFill>
                <a:latin typeface="Lato"/>
                <a:ea typeface="Lato"/>
                <a:cs typeface="Lato"/>
                <a:sym typeface="Lato"/>
              </a:rPr>
              <a:t>Google fonts</a:t>
            </a:r>
            <a:endParaRPr i="1" sz="4000">
              <a:solidFill>
                <a:srgbClr val="111111"/>
              </a:solidFill>
              <a:latin typeface="Lato"/>
              <a:ea typeface="Lato"/>
              <a:cs typeface="Lato"/>
              <a:sym typeface="Lato"/>
            </a:endParaRPr>
          </a:p>
          <a:p>
            <a:pPr indent="0" lvl="0" marL="0" rtl="0" algn="l">
              <a:lnSpc>
                <a:spcPct val="115000"/>
              </a:lnSpc>
              <a:spcBef>
                <a:spcPts val="300"/>
              </a:spcBef>
              <a:spcAft>
                <a:spcPts val="300"/>
              </a:spcAft>
              <a:buNone/>
            </a:pPr>
            <a:r>
              <a:t/>
            </a:r>
            <a:endParaRPr i="1" sz="4000">
              <a:solidFill>
                <a:srgbClr val="111111"/>
              </a:solidFill>
              <a:latin typeface="Lato"/>
              <a:ea typeface="Lato"/>
              <a:cs typeface="Lato"/>
              <a:sym typeface="Lato"/>
            </a:endParaRPr>
          </a:p>
        </p:txBody>
      </p:sp>
      <p:sp>
        <p:nvSpPr>
          <p:cNvPr id="637" name="Google Shape;637;p90"/>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h1</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font-family</a:t>
            </a:r>
            <a:r>
              <a:rPr lang="es">
                <a:solidFill>
                  <a:schemeClr val="dk1"/>
                </a:solidFill>
                <a:latin typeface="Consolas"/>
                <a:ea typeface="Consolas"/>
                <a:cs typeface="Consolas"/>
                <a:sym typeface="Consolas"/>
              </a:rPr>
              <a:t>: </a:t>
            </a:r>
            <a:r>
              <a:rPr lang="es">
                <a:solidFill>
                  <a:srgbClr val="A31515"/>
                </a:solidFill>
                <a:latin typeface="Consolas"/>
                <a:ea typeface="Consolas"/>
                <a:cs typeface="Consolas"/>
                <a:sym typeface="Consolas"/>
              </a:rPr>
              <a:t>'Roboto'</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sans-serif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font-weight</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100</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638" name="Google Shape;638;p90"/>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639" name="Google Shape;639;p90"/>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Helvetica Neue"/>
                <a:ea typeface="Helvetica Neue"/>
                <a:cs typeface="Helvetica Neue"/>
                <a:sym typeface="Helvetica Neue"/>
              </a:rPr>
              <a:t>HTML</a:t>
            </a:r>
            <a:endParaRPr b="1" sz="2000">
              <a:latin typeface="Helvetica Neue"/>
              <a:ea typeface="Helvetica Neue"/>
              <a:cs typeface="Helvetica Neue"/>
              <a:sym typeface="Helvetica Neue"/>
            </a:endParaRPr>
          </a:p>
        </p:txBody>
      </p:sp>
      <p:sp>
        <p:nvSpPr>
          <p:cNvPr id="640" name="Google Shape;640;p90"/>
          <p:cNvSpPr txBox="1"/>
          <p:nvPr/>
        </p:nvSpPr>
        <p:spPr>
          <a:xfrm>
            <a:off x="4911250" y="19291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800000"/>
                </a:solidFill>
                <a:latin typeface="Consolas"/>
                <a:ea typeface="Consolas"/>
                <a:cs typeface="Consolas"/>
                <a:sym typeface="Consolas"/>
              </a:rPr>
              <a:t>&lt;link</a:t>
            </a: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href</a:t>
            </a:r>
            <a:r>
              <a:rPr lang="es">
                <a:solidFill>
                  <a:schemeClr val="dk1"/>
                </a:solidFill>
                <a:latin typeface="Consolas"/>
                <a:ea typeface="Consolas"/>
                <a:cs typeface="Consolas"/>
                <a:sym typeface="Consolas"/>
              </a:rPr>
              <a:t>=</a:t>
            </a:r>
            <a:r>
              <a:rPr lang="es">
                <a:solidFill>
                  <a:srgbClr val="0000FF"/>
                </a:solidFill>
                <a:latin typeface="Consolas"/>
                <a:ea typeface="Consolas"/>
                <a:cs typeface="Consolas"/>
                <a:sym typeface="Consolas"/>
              </a:rPr>
              <a:t>"https://fonts.googleapis.com/css?family=Roboto:100,300,400,500,700&amp;display=swap"</a:t>
            </a: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rel</a:t>
            </a:r>
            <a:r>
              <a:rPr lang="es">
                <a:solidFill>
                  <a:schemeClr val="dk1"/>
                </a:solidFill>
                <a:latin typeface="Consolas"/>
                <a:ea typeface="Consolas"/>
                <a:cs typeface="Consolas"/>
                <a:sym typeface="Consolas"/>
              </a:rPr>
              <a:t>=</a:t>
            </a:r>
            <a:r>
              <a:rPr lang="es">
                <a:solidFill>
                  <a:srgbClr val="0000FF"/>
                </a:solidFill>
                <a:latin typeface="Consolas"/>
                <a:ea typeface="Consolas"/>
                <a:cs typeface="Consolas"/>
                <a:sym typeface="Consolas"/>
              </a:rPr>
              <a:t>"stylesheet"</a:t>
            </a:r>
            <a:r>
              <a:rPr lang="es">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641" name="Google Shape;641;p90"/>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Ver </a:t>
            </a:r>
            <a:r>
              <a:rPr lang="es" sz="1200" u="sng">
                <a:solidFill>
                  <a:schemeClr val="hlink"/>
                </a:solidFill>
                <a:latin typeface="Helvetica Neue Light"/>
                <a:ea typeface="Helvetica Neue Light"/>
                <a:cs typeface="Helvetica Neue Light"/>
                <a:sym typeface="Helvetica Neue Light"/>
                <a:hlinkClick r:id="rId3"/>
              </a:rPr>
              <a:t>Google Fonts</a:t>
            </a:r>
            <a:endParaRPr sz="1200">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1"/>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11111"/>
                </a:solidFill>
                <a:latin typeface="Lato"/>
                <a:ea typeface="Lato"/>
                <a:cs typeface="Lato"/>
                <a:sym typeface="Lato"/>
              </a:rPr>
              <a:t>DISPLAY</a:t>
            </a:r>
            <a:endParaRPr i="1" sz="3600" u="none" cap="none" strike="noStrike">
              <a:solidFill>
                <a:srgbClr val="111111"/>
              </a:solidFill>
              <a:latin typeface="Lato"/>
              <a:ea typeface="Lato"/>
              <a:cs typeface="Lato"/>
              <a:sym typeface="La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2"/>
          <p:cNvSpPr txBox="1"/>
          <p:nvPr/>
        </p:nvSpPr>
        <p:spPr>
          <a:xfrm>
            <a:off x="772801" y="310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s" sz="3800">
                <a:solidFill>
                  <a:srgbClr val="111111"/>
                </a:solidFill>
                <a:latin typeface="Lato"/>
                <a:ea typeface="Lato"/>
                <a:cs typeface="Lato"/>
                <a:sym typeface="Lato"/>
              </a:rPr>
              <a:t>TIPOS DE ELEMENTOS</a:t>
            </a:r>
            <a:endParaRPr i="1" sz="3800">
              <a:solidFill>
                <a:srgbClr val="111111"/>
              </a:solidFill>
              <a:latin typeface="Lato"/>
              <a:ea typeface="Lato"/>
              <a:cs typeface="Lato"/>
              <a:sym typeface="Lato"/>
            </a:endParaRPr>
          </a:p>
        </p:txBody>
      </p:sp>
      <p:sp>
        <p:nvSpPr>
          <p:cNvPr id="652" name="Google Shape;652;p92"/>
          <p:cNvSpPr txBox="1"/>
          <p:nvPr/>
        </p:nvSpPr>
        <p:spPr>
          <a:xfrm>
            <a:off x="1143000" y="1527900"/>
            <a:ext cx="7012200" cy="3098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Didact Gothic"/>
              <a:buChar char="●"/>
            </a:pPr>
            <a:r>
              <a:rPr lang="es" sz="1800">
                <a:latin typeface="Helvetica Neue Light"/>
                <a:ea typeface="Helvetica Neue Light"/>
                <a:cs typeface="Helvetica Neue Light"/>
                <a:sym typeface="Helvetica Neue Light"/>
              </a:rPr>
              <a:t>El estándar HTML clasifica a todos sus elementos en dos grandes grupos: elementos </a:t>
            </a:r>
            <a:r>
              <a:rPr lang="es" sz="1800">
                <a:highlight>
                  <a:srgbClr val="E0FF00"/>
                </a:highlight>
                <a:latin typeface="Helvetica Neue Light"/>
                <a:ea typeface="Helvetica Neue Light"/>
                <a:cs typeface="Helvetica Neue Light"/>
                <a:sym typeface="Helvetica Neue Light"/>
              </a:rPr>
              <a:t>en línea (</a:t>
            </a:r>
            <a:r>
              <a:rPr i="1" lang="es" sz="1800">
                <a:highlight>
                  <a:srgbClr val="E0FF00"/>
                </a:highlight>
                <a:latin typeface="Helvetica Neue Light"/>
                <a:ea typeface="Helvetica Neue Light"/>
                <a:cs typeface="Helvetica Neue Light"/>
                <a:sym typeface="Helvetica Neue Light"/>
              </a:rPr>
              <a:t>inline</a:t>
            </a:r>
            <a:r>
              <a:rPr lang="es" sz="1800">
                <a:highlight>
                  <a:srgbClr val="E0FF00"/>
                </a:highlight>
                <a:latin typeface="Helvetica Neue Light"/>
                <a:ea typeface="Helvetica Neue Light"/>
                <a:cs typeface="Helvetica Neue Light"/>
                <a:sym typeface="Helvetica Neue Light"/>
              </a:rPr>
              <a:t>)</a:t>
            </a:r>
            <a:r>
              <a:rPr lang="es" sz="1800">
                <a:latin typeface="Helvetica Neue Light"/>
                <a:ea typeface="Helvetica Neue Light"/>
                <a:cs typeface="Helvetica Neue Light"/>
                <a:sym typeface="Helvetica Neue Light"/>
              </a:rPr>
              <a:t> y </a:t>
            </a:r>
            <a:r>
              <a:rPr lang="es" sz="1800">
                <a:highlight>
                  <a:srgbClr val="E0FF00"/>
                </a:highlight>
                <a:latin typeface="Helvetica Neue Light"/>
                <a:ea typeface="Helvetica Neue Light"/>
                <a:cs typeface="Helvetica Neue Light"/>
                <a:sym typeface="Helvetica Neue Light"/>
              </a:rPr>
              <a:t>de bloque (</a:t>
            </a:r>
            <a:r>
              <a:rPr i="1" lang="es" sz="1800">
                <a:highlight>
                  <a:srgbClr val="E0FF00"/>
                </a:highlight>
                <a:latin typeface="Helvetica Neue Light"/>
                <a:ea typeface="Helvetica Neue Light"/>
                <a:cs typeface="Helvetica Neue Light"/>
                <a:sym typeface="Helvetica Neue Light"/>
              </a:rPr>
              <a:t>block</a:t>
            </a:r>
            <a:r>
              <a:rPr lang="es" sz="1800">
                <a:highlight>
                  <a:srgbClr val="E0FF00"/>
                </a:highlight>
                <a:latin typeface="Helvetica Neue Light"/>
                <a:ea typeface="Helvetica Neue Light"/>
                <a:cs typeface="Helvetica Neue Light"/>
                <a:sym typeface="Helvetica Neue Light"/>
              </a:rPr>
              <a:t>)</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1200"/>
              </a:spcBef>
              <a:spcAft>
                <a:spcPts val="0"/>
              </a:spcAft>
              <a:buClr>
                <a:srgbClr val="3DFFBC"/>
              </a:buClr>
              <a:buSzPts val="1800"/>
              <a:buFont typeface="Didact Gothic"/>
              <a:buChar char="●"/>
            </a:pPr>
            <a:r>
              <a:rPr lang="es" sz="1800">
                <a:latin typeface="Helvetica Neue Light"/>
                <a:ea typeface="Helvetica Neue Light"/>
                <a:cs typeface="Helvetica Neue Light"/>
                <a:sym typeface="Helvetica Neue Light"/>
              </a:rPr>
              <a:t>Los elementos de bloque siempre empiezan en una nueva línea, y ocupan todo el espacio disponible hasta el final de la misma (100%). </a:t>
            </a:r>
            <a:endParaRPr sz="1800">
              <a:latin typeface="Helvetica Neue Light"/>
              <a:ea typeface="Helvetica Neue Light"/>
              <a:cs typeface="Helvetica Neue Light"/>
              <a:sym typeface="Helvetica Neue Light"/>
            </a:endParaRPr>
          </a:p>
          <a:p>
            <a:pPr indent="-342900" lvl="0" marL="457200" rtl="0" algn="l">
              <a:lnSpc>
                <a:spcPct val="115000"/>
              </a:lnSpc>
              <a:spcBef>
                <a:spcPts val="1200"/>
              </a:spcBef>
              <a:spcAft>
                <a:spcPts val="1200"/>
              </a:spcAft>
              <a:buClr>
                <a:srgbClr val="3DFFBC"/>
              </a:buClr>
              <a:buSzPts val="1800"/>
              <a:buFont typeface="Didact Gothic"/>
              <a:buChar char="●"/>
            </a:pPr>
            <a:r>
              <a:rPr lang="es" sz="1800">
                <a:latin typeface="Helvetica Neue Light"/>
                <a:ea typeface="Helvetica Neue Light"/>
                <a:cs typeface="Helvetica Neue Light"/>
                <a:sym typeface="Helvetica Neue Light"/>
              </a:rPr>
              <a:t>Por otra parte, los elementos en línea no empiezan necesariamente en nueva línea y sólo ocupan el espacio necesario para mostrar sus contenidos.</a:t>
            </a:r>
            <a:endParaRPr sz="1800">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3"/>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s" sz="3800">
                <a:solidFill>
                  <a:srgbClr val="111111"/>
                </a:solidFill>
                <a:latin typeface="Lato"/>
                <a:ea typeface="Lato"/>
                <a:cs typeface="Lato"/>
                <a:sym typeface="Lato"/>
              </a:rPr>
              <a:t>TIPOS DE ELEMENTOS</a:t>
            </a:r>
            <a:endParaRPr i="1" sz="3800">
              <a:solidFill>
                <a:srgbClr val="111111"/>
              </a:solidFill>
              <a:latin typeface="Lato"/>
              <a:ea typeface="Lato"/>
              <a:cs typeface="Lato"/>
              <a:sym typeface="Lato"/>
            </a:endParaRPr>
          </a:p>
        </p:txBody>
      </p:sp>
      <p:pic>
        <p:nvPicPr>
          <p:cNvPr id="658" name="Google Shape;658;p93"/>
          <p:cNvPicPr preferRelativeResize="0"/>
          <p:nvPr/>
        </p:nvPicPr>
        <p:blipFill>
          <a:blip r:embed="rId3">
            <a:alphaModFix/>
          </a:blip>
          <a:stretch>
            <a:fillRect/>
          </a:stretch>
        </p:blipFill>
        <p:spPr>
          <a:xfrm>
            <a:off x="1637125" y="1451325"/>
            <a:ext cx="5756500" cy="31459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4"/>
          <p:cNvSpPr txBox="1"/>
          <p:nvPr/>
        </p:nvSpPr>
        <p:spPr>
          <a:xfrm>
            <a:off x="726050" y="1319275"/>
            <a:ext cx="7856400" cy="3137700"/>
          </a:xfrm>
          <a:prstGeom prst="rect">
            <a:avLst/>
          </a:prstGeom>
          <a:noFill/>
          <a:ln>
            <a:noFill/>
          </a:ln>
        </p:spPr>
        <p:txBody>
          <a:bodyPr anchorCtr="0" anchor="t" bIns="91425" lIns="91425" spcFirstLastPara="1" rIns="91425" wrap="square" tIns="91425">
            <a:noAutofit/>
          </a:bodyPr>
          <a:lstStyle/>
          <a:p>
            <a:pPr indent="-342900" lvl="0" marL="457200" rtl="0" algn="l">
              <a:lnSpc>
                <a:spcPct val="125000"/>
              </a:lnSpc>
              <a:spcBef>
                <a:spcPts val="1800"/>
              </a:spcBef>
              <a:spcAft>
                <a:spcPts val="0"/>
              </a:spcAft>
              <a:buClr>
                <a:srgbClr val="3CEFAB"/>
              </a:buClr>
              <a:buSzPts val="1800"/>
              <a:buFont typeface="Didact Gothic"/>
              <a:buChar char="●"/>
            </a:pPr>
            <a:r>
              <a:rPr lang="es" sz="2000">
                <a:solidFill>
                  <a:schemeClr val="dk1"/>
                </a:solidFill>
                <a:latin typeface="Helvetica Neue Light"/>
                <a:ea typeface="Helvetica Neue Light"/>
                <a:cs typeface="Helvetica Neue Light"/>
                <a:sym typeface="Helvetica Neue Light"/>
              </a:rPr>
              <a:t>Los elementos </a:t>
            </a:r>
            <a:r>
              <a:rPr lang="es" sz="2000">
                <a:solidFill>
                  <a:schemeClr val="dk1"/>
                </a:solidFill>
                <a:highlight>
                  <a:srgbClr val="E0FF00"/>
                </a:highlight>
                <a:latin typeface="Helvetica Neue Light"/>
                <a:ea typeface="Helvetica Neue Light"/>
                <a:cs typeface="Helvetica Neue Light"/>
                <a:sym typeface="Helvetica Neue Light"/>
              </a:rPr>
              <a:t>en línea</a:t>
            </a:r>
            <a:r>
              <a:rPr lang="es" sz="2000">
                <a:solidFill>
                  <a:schemeClr val="dk1"/>
                </a:solidFill>
                <a:latin typeface="Helvetica Neue Light"/>
                <a:ea typeface="Helvetica Neue Light"/>
                <a:cs typeface="Helvetica Neue Light"/>
                <a:sym typeface="Helvetica Neue Light"/>
              </a:rPr>
              <a:t> definidos por HTML son aquellos que se usan para marcar texto, imágenes y formularios. </a:t>
            </a:r>
            <a:br>
              <a:rPr lang="es" sz="2000">
                <a:solidFill>
                  <a:schemeClr val="dk1"/>
                </a:solidFill>
                <a:latin typeface="Helvetica Neue Light"/>
                <a:ea typeface="Helvetica Neue Light"/>
                <a:cs typeface="Helvetica Neue Light"/>
                <a:sym typeface="Helvetica Neue Light"/>
              </a:rPr>
            </a:br>
            <a:r>
              <a:rPr lang="es" sz="1600" u="sng">
                <a:solidFill>
                  <a:schemeClr val="hlink"/>
                </a:solidFill>
                <a:latin typeface="Helvetica Neue Light"/>
                <a:ea typeface="Helvetica Neue Light"/>
                <a:cs typeface="Helvetica Neue Light"/>
                <a:sym typeface="Helvetica Neue Light"/>
                <a:hlinkClick r:id="rId3"/>
              </a:rPr>
              <a:t>Ver listado de etiquetas de “en línea”</a:t>
            </a:r>
            <a:r>
              <a:rPr lang="es"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1800"/>
              </a:spcBef>
              <a:spcAft>
                <a:spcPts val="0"/>
              </a:spcAft>
              <a:buClr>
                <a:srgbClr val="3CEFAB"/>
              </a:buClr>
              <a:buSzPts val="1800"/>
              <a:buFont typeface="Didact Gothic"/>
              <a:buChar char="●"/>
            </a:pPr>
            <a:r>
              <a:rPr lang="es" sz="2000">
                <a:solidFill>
                  <a:schemeClr val="dk1"/>
                </a:solidFill>
                <a:latin typeface="Helvetica Neue Light"/>
                <a:ea typeface="Helvetica Neue Light"/>
                <a:cs typeface="Helvetica Neue Light"/>
                <a:sym typeface="Helvetica Neue Light"/>
              </a:rPr>
              <a:t>Los elementos </a:t>
            </a:r>
            <a:r>
              <a:rPr lang="es" sz="2000">
                <a:solidFill>
                  <a:schemeClr val="dk1"/>
                </a:solidFill>
                <a:highlight>
                  <a:srgbClr val="E0FF00"/>
                </a:highlight>
                <a:latin typeface="Helvetica Neue Light"/>
                <a:ea typeface="Helvetica Neue Light"/>
                <a:cs typeface="Helvetica Neue Light"/>
                <a:sym typeface="Helvetica Neue Light"/>
              </a:rPr>
              <a:t>de bloque</a:t>
            </a:r>
            <a:r>
              <a:rPr lang="es" sz="2000">
                <a:solidFill>
                  <a:schemeClr val="dk1"/>
                </a:solidFill>
                <a:latin typeface="Helvetica Neue Light"/>
                <a:ea typeface="Helvetica Neue Light"/>
                <a:cs typeface="Helvetica Neue Light"/>
                <a:sym typeface="Helvetica Neue Light"/>
              </a:rPr>
              <a:t> definidos por HTML se utilizan para marcar estructura (división de información/código) </a:t>
            </a:r>
            <a:br>
              <a:rPr lang="es" sz="2000">
                <a:solidFill>
                  <a:schemeClr val="dk1"/>
                </a:solidFill>
                <a:latin typeface="Helvetica Neue Light"/>
                <a:ea typeface="Helvetica Neue Light"/>
                <a:cs typeface="Helvetica Neue Light"/>
                <a:sym typeface="Helvetica Neue Light"/>
              </a:rPr>
            </a:br>
            <a:r>
              <a:rPr lang="es" sz="1600" u="sng">
                <a:solidFill>
                  <a:schemeClr val="hlink"/>
                </a:solidFill>
                <a:latin typeface="Helvetica Neue Light"/>
                <a:ea typeface="Helvetica Neue Light"/>
                <a:cs typeface="Helvetica Neue Light"/>
                <a:sym typeface="Helvetica Neue Light"/>
                <a:hlinkClick r:id="rId4"/>
              </a:rPr>
              <a:t>Ver listado de etiquetas de en bloque</a:t>
            </a:r>
            <a:endParaRPr sz="16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200"/>
              </a:spcBef>
              <a:spcAft>
                <a:spcPts val="1200"/>
              </a:spcAft>
              <a:buNone/>
            </a:pPr>
            <a:r>
              <a:t/>
            </a:r>
            <a:endParaRPr sz="2000">
              <a:solidFill>
                <a:srgbClr val="24292E"/>
              </a:solidFill>
              <a:latin typeface="Didact Gothic"/>
              <a:ea typeface="Didact Gothic"/>
              <a:cs typeface="Didact Gothic"/>
              <a:sym typeface="Didact Gothic"/>
            </a:endParaRPr>
          </a:p>
        </p:txBody>
      </p:sp>
      <p:sp>
        <p:nvSpPr>
          <p:cNvPr id="664" name="Google Shape;664;p94"/>
          <p:cNvSpPr txBox="1"/>
          <p:nvPr/>
        </p:nvSpPr>
        <p:spPr>
          <a:xfrm>
            <a:off x="726051" y="2746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s" sz="3800">
                <a:solidFill>
                  <a:srgbClr val="121212"/>
                </a:solidFill>
                <a:latin typeface="Lato"/>
                <a:ea typeface="Lato"/>
                <a:cs typeface="Lato"/>
                <a:sym typeface="Lato"/>
              </a:rPr>
              <a:t>TIPOS DE ELEMENTOS</a:t>
            </a:r>
            <a:endParaRPr i="1" sz="3800">
              <a:solidFill>
                <a:srgbClr val="121212"/>
              </a:solidFill>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5"/>
          <p:cNvSpPr txBox="1"/>
          <p:nvPr/>
        </p:nvSpPr>
        <p:spPr>
          <a:xfrm>
            <a:off x="1217850" y="1246075"/>
            <a:ext cx="6708300" cy="33141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1800"/>
              </a:spcBef>
              <a:spcAft>
                <a:spcPts val="0"/>
              </a:spcAft>
              <a:buNone/>
            </a:pPr>
            <a:r>
              <a:rPr lang="es" sz="1800">
                <a:solidFill>
                  <a:srgbClr val="111111"/>
                </a:solidFill>
                <a:latin typeface="Helvetica Neue Light"/>
                <a:ea typeface="Helvetica Neue Light"/>
                <a:cs typeface="Helvetica Neue Light"/>
                <a:sym typeface="Helvetica Neue Light"/>
              </a:rPr>
              <a:t>Se encarga de definir </a:t>
            </a:r>
            <a:r>
              <a:rPr b="1" lang="es" sz="1800">
                <a:solidFill>
                  <a:srgbClr val="111111"/>
                </a:solidFill>
                <a:latin typeface="Helvetica Neue"/>
                <a:ea typeface="Helvetica Neue"/>
                <a:cs typeface="Helvetica Neue"/>
                <a:sym typeface="Helvetica Neue"/>
              </a:rPr>
              <a:t>cómo se ve un elemento HTML</a:t>
            </a:r>
            <a:r>
              <a:rPr lang="es" sz="1800">
                <a:solidFill>
                  <a:srgbClr val="111111"/>
                </a:solidFill>
                <a:latin typeface="Helvetica Neue Light"/>
                <a:ea typeface="Helvetica Neue Light"/>
                <a:cs typeface="Helvetica Neue Light"/>
                <a:sym typeface="Helvetica Neue Light"/>
              </a:rPr>
              <a:t>. Los dos comportamientos más importantes son: </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25000"/>
              </a:lnSpc>
              <a:spcBef>
                <a:spcPts val="1800"/>
              </a:spcBef>
              <a:spcAft>
                <a:spcPts val="0"/>
              </a:spcAft>
              <a:buClr>
                <a:srgbClr val="111111"/>
              </a:buClr>
              <a:buSzPts val="1800"/>
              <a:buFont typeface="Didact Gothic"/>
              <a:buChar char="●"/>
            </a:pPr>
            <a:r>
              <a:rPr lang="es" sz="1800">
                <a:solidFill>
                  <a:srgbClr val="111111"/>
                </a:solidFill>
                <a:latin typeface="Helvetica Neue Light"/>
                <a:ea typeface="Helvetica Neue Light"/>
                <a:cs typeface="Helvetica Neue Light"/>
                <a:sym typeface="Helvetica Neue Light"/>
              </a:rPr>
              <a:t>Pasar un elemento de bloque a uno de línea. </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25000"/>
              </a:lnSpc>
              <a:spcBef>
                <a:spcPts val="0"/>
              </a:spcBef>
              <a:spcAft>
                <a:spcPts val="0"/>
              </a:spcAft>
              <a:buClr>
                <a:srgbClr val="111111"/>
              </a:buClr>
              <a:buSzPts val="1800"/>
              <a:buFont typeface="Didact Gothic"/>
              <a:buChar char="●"/>
            </a:pPr>
            <a:r>
              <a:rPr lang="es" sz="1800">
                <a:solidFill>
                  <a:srgbClr val="111111"/>
                </a:solidFill>
                <a:latin typeface="Helvetica Neue Light"/>
                <a:ea typeface="Helvetica Neue Light"/>
                <a:cs typeface="Helvetica Neue Light"/>
                <a:sym typeface="Helvetica Neue Light"/>
              </a:rPr>
              <a:t>Pasar un elemento de línea a uno de bloque.</a:t>
            </a:r>
            <a:endParaRPr sz="1800">
              <a:solidFill>
                <a:srgbClr val="111111"/>
              </a:solidFill>
              <a:latin typeface="Helvetica Neue Light"/>
              <a:ea typeface="Helvetica Neue Light"/>
              <a:cs typeface="Helvetica Neue Light"/>
              <a:sym typeface="Helvetica Neue Light"/>
            </a:endParaRPr>
          </a:p>
          <a:p>
            <a:pPr indent="0" lvl="0" marL="0" rtl="0" algn="ctr">
              <a:lnSpc>
                <a:spcPct val="125000"/>
              </a:lnSpc>
              <a:spcBef>
                <a:spcPts val="1800"/>
              </a:spcBef>
              <a:spcAft>
                <a:spcPts val="0"/>
              </a:spcAft>
              <a:buNone/>
            </a:pPr>
            <a:r>
              <a:rPr lang="es" sz="1800">
                <a:solidFill>
                  <a:srgbClr val="111111"/>
                </a:solidFill>
                <a:latin typeface="Helvetica Neue Light"/>
                <a:ea typeface="Helvetica Neue Light"/>
                <a:cs typeface="Helvetica Neue Light"/>
                <a:sym typeface="Helvetica Neue Light"/>
              </a:rPr>
              <a:t>Eso se hace con los valores </a:t>
            </a:r>
            <a:r>
              <a:rPr i="1" lang="es" sz="1800">
                <a:solidFill>
                  <a:srgbClr val="111111"/>
                </a:solidFill>
                <a:highlight>
                  <a:srgbClr val="E0FF00"/>
                </a:highlight>
                <a:latin typeface="Helvetica Neue Light"/>
                <a:ea typeface="Helvetica Neue Light"/>
                <a:cs typeface="Helvetica Neue Light"/>
                <a:sym typeface="Helvetica Neue Light"/>
              </a:rPr>
              <a:t>block </a:t>
            </a:r>
            <a:r>
              <a:rPr lang="es" sz="1800">
                <a:solidFill>
                  <a:srgbClr val="111111"/>
                </a:solidFill>
                <a:latin typeface="Helvetica Neue Light"/>
                <a:ea typeface="Helvetica Neue Light"/>
                <a:cs typeface="Helvetica Neue Light"/>
                <a:sym typeface="Helvetica Neue Light"/>
              </a:rPr>
              <a:t>e </a:t>
            </a:r>
            <a:r>
              <a:rPr i="1" lang="es" sz="1800">
                <a:solidFill>
                  <a:srgbClr val="111111"/>
                </a:solidFill>
                <a:highlight>
                  <a:srgbClr val="E0FF00"/>
                </a:highlight>
                <a:latin typeface="Helvetica Neue Light"/>
                <a:ea typeface="Helvetica Neue Light"/>
                <a:cs typeface="Helvetica Neue Light"/>
                <a:sym typeface="Helvetica Neue Light"/>
              </a:rPr>
              <a:t>inline </a:t>
            </a:r>
            <a:r>
              <a:rPr lang="es" sz="1800">
                <a:solidFill>
                  <a:srgbClr val="111111"/>
                </a:solidFill>
                <a:latin typeface="Helvetica Neue Light"/>
                <a:ea typeface="Helvetica Neue Light"/>
                <a:cs typeface="Helvetica Neue Light"/>
                <a:sym typeface="Helvetica Neue Light"/>
              </a:rPr>
              <a:t>respectivamente: </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25000"/>
              </a:lnSpc>
              <a:spcBef>
                <a:spcPts val="1800"/>
              </a:spcBef>
              <a:spcAft>
                <a:spcPts val="0"/>
              </a:spcAft>
              <a:buClr>
                <a:srgbClr val="111111"/>
              </a:buClr>
              <a:buSzPts val="1800"/>
              <a:buFont typeface="Didact Gothic"/>
              <a:buChar char="●"/>
            </a:pPr>
            <a:r>
              <a:rPr b="1" i="1" lang="es" sz="1800">
                <a:solidFill>
                  <a:srgbClr val="111111"/>
                </a:solidFill>
                <a:latin typeface="Helvetica Neue"/>
                <a:ea typeface="Helvetica Neue"/>
                <a:cs typeface="Helvetica Neue"/>
                <a:sym typeface="Helvetica Neue"/>
              </a:rPr>
              <a:t>block</a:t>
            </a:r>
            <a:r>
              <a:rPr b="1" lang="es" sz="1800">
                <a:solidFill>
                  <a:srgbClr val="111111"/>
                </a:solidFill>
                <a:latin typeface="Helvetica Neue"/>
                <a:ea typeface="Helvetica Neue"/>
                <a:cs typeface="Helvetica Neue"/>
                <a:sym typeface="Helvetica Neue"/>
              </a:rPr>
              <a:t>:</a:t>
            </a:r>
            <a:r>
              <a:rPr lang="es" sz="1800">
                <a:solidFill>
                  <a:srgbClr val="111111"/>
                </a:solidFill>
                <a:latin typeface="Helvetica Neue Light"/>
                <a:ea typeface="Helvetica Neue Light"/>
                <a:cs typeface="Helvetica Neue Light"/>
                <a:sym typeface="Helvetica Neue Light"/>
              </a:rPr>
              <a:t> convierte el elemento en uno de bloque.</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25000"/>
              </a:lnSpc>
              <a:spcBef>
                <a:spcPts val="0"/>
              </a:spcBef>
              <a:spcAft>
                <a:spcPts val="0"/>
              </a:spcAft>
              <a:buClr>
                <a:srgbClr val="111111"/>
              </a:buClr>
              <a:buSzPts val="1800"/>
              <a:buFont typeface="Didact Gothic"/>
              <a:buChar char="●"/>
            </a:pPr>
            <a:r>
              <a:rPr b="1" i="1" lang="es" sz="1800">
                <a:solidFill>
                  <a:srgbClr val="111111"/>
                </a:solidFill>
                <a:latin typeface="Helvetica Neue"/>
                <a:ea typeface="Helvetica Neue"/>
                <a:cs typeface="Helvetica Neue"/>
                <a:sym typeface="Helvetica Neue"/>
              </a:rPr>
              <a:t>Inline</a:t>
            </a:r>
            <a:r>
              <a:rPr b="1" lang="es" sz="1800">
                <a:solidFill>
                  <a:srgbClr val="111111"/>
                </a:solidFill>
                <a:latin typeface="Helvetica Neue"/>
                <a:ea typeface="Helvetica Neue"/>
                <a:cs typeface="Helvetica Neue"/>
                <a:sym typeface="Helvetica Neue"/>
              </a:rPr>
              <a:t>:</a:t>
            </a:r>
            <a:r>
              <a:rPr lang="es" sz="1800">
                <a:solidFill>
                  <a:srgbClr val="111111"/>
                </a:solidFill>
                <a:latin typeface="Helvetica Neue Light"/>
                <a:ea typeface="Helvetica Neue Light"/>
                <a:cs typeface="Helvetica Neue Light"/>
                <a:sym typeface="Helvetica Neue Light"/>
              </a:rPr>
              <a:t> transforma el elemento en uno de línea.</a:t>
            </a:r>
            <a:endParaRPr sz="1800">
              <a:solidFill>
                <a:srgbClr val="111111"/>
              </a:solidFill>
              <a:latin typeface="Helvetica Neue Light"/>
              <a:ea typeface="Helvetica Neue Light"/>
              <a:cs typeface="Helvetica Neue Light"/>
              <a:sym typeface="Helvetica Neue Light"/>
            </a:endParaRPr>
          </a:p>
        </p:txBody>
      </p:sp>
      <p:sp>
        <p:nvSpPr>
          <p:cNvPr id="670" name="Google Shape;670;p95"/>
          <p:cNvSpPr txBox="1"/>
          <p:nvPr/>
        </p:nvSpPr>
        <p:spPr>
          <a:xfrm>
            <a:off x="1453047" y="1984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s" sz="4000">
                <a:solidFill>
                  <a:srgbClr val="111111"/>
                </a:solidFill>
                <a:latin typeface="Lato"/>
                <a:ea typeface="Lato"/>
                <a:cs typeface="Lato"/>
                <a:sym typeface="Lato"/>
              </a:rPr>
              <a:t>DISPLAY</a:t>
            </a:r>
            <a:endParaRPr i="1" sz="4000">
              <a:solidFill>
                <a:srgbClr val="11111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aphicFrame>
        <p:nvGraphicFramePr>
          <p:cNvPr id="136" name="Google Shape;136;p24"/>
          <p:cNvGraphicFramePr/>
          <p:nvPr/>
        </p:nvGraphicFramePr>
        <p:xfrm>
          <a:off x="1393350" y="3834525"/>
          <a:ext cx="3000000" cy="3000000"/>
        </p:xfrm>
        <a:graphic>
          <a:graphicData uri="http://schemas.openxmlformats.org/drawingml/2006/table">
            <a:tbl>
              <a:tblPr>
                <a:noFill/>
                <a:tableStyleId>{097FEA1D-6A02-4511-A8E2-167D316694B2}</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"http://www.</a:t>
                      </a:r>
                      <a:r>
                        <a:rPr lang="es">
                          <a:solidFill>
                            <a:srgbClr val="93C47D"/>
                          </a:solidFill>
                          <a:latin typeface="Didact Gothic"/>
                          <a:ea typeface="Didact Gothic"/>
                          <a:cs typeface="Didact Gothic"/>
                          <a:sym typeface="Didact Gothic"/>
                        </a:rPr>
                        <a:t> fullstack</a:t>
                      </a:r>
                      <a:r>
                        <a:rPr lang="es" sz="1400" u="none" cap="none" strike="noStrike">
                          <a:solidFill>
                            <a:srgbClr val="93C47D"/>
                          </a:solidFill>
                          <a:latin typeface="Didact Gothic"/>
                          <a:ea typeface="Didact Gothic"/>
                          <a:cs typeface="Didact Gothic"/>
                          <a:sym typeface="Didact Gothic"/>
                        </a:rPr>
                        <a:t>.com/frontend"</a:t>
                      </a:r>
                      <a:r>
                        <a:rPr lang="es" sz="1400" u="none" cap="none" strike="noStrike">
                          <a:solidFill>
                            <a:srgbClr val="D9D9D9"/>
                          </a:solidFill>
                          <a:latin typeface="Didact Gothic"/>
                          <a:ea typeface="Didact Gothic"/>
                          <a:cs typeface="Didact Gothic"/>
                          <a:sym typeface="Didact Gothic"/>
                        </a:rPr>
                        <a:t>&gt;</a:t>
                      </a:r>
                      <a:r>
                        <a:rPr lang="es">
                          <a:solidFill>
                            <a:srgbClr val="D9D9D9"/>
                          </a:solidFill>
                          <a:latin typeface="Didact Gothic"/>
                          <a:ea typeface="Didact Gothic"/>
                          <a:cs typeface="Didact Gothic"/>
                          <a:sym typeface="Didact Gothic"/>
                        </a:rPr>
                        <a:t>Desarrollo Web</a:t>
                      </a: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37" name="Google Shape;137;p24"/>
          <p:cNvSpPr txBox="1"/>
          <p:nvPr/>
        </p:nvSpPr>
        <p:spPr>
          <a:xfrm>
            <a:off x="748525" y="2110900"/>
            <a:ext cx="7864500" cy="800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900"/>
              <a:buFont typeface="Arial"/>
              <a:buNone/>
            </a:pPr>
            <a:r>
              <a:rPr b="0" i="0" lang="es" sz="1900" u="none" cap="none" strike="noStrike">
                <a:solidFill>
                  <a:srgbClr val="000000"/>
                </a:solidFill>
                <a:latin typeface="Helvetica Neue Light"/>
                <a:ea typeface="Helvetica Neue Light"/>
                <a:cs typeface="Helvetica Neue Light"/>
                <a:sym typeface="Helvetica Neue Light"/>
              </a:rPr>
              <a:t>Los </a:t>
            </a:r>
            <a:r>
              <a:rPr b="1" i="0" lang="es" sz="1900" u="none" cap="none" strike="noStrike">
                <a:solidFill>
                  <a:srgbClr val="000000"/>
                </a:solidFill>
                <a:latin typeface="Helvetica Neue"/>
                <a:ea typeface="Helvetica Neue"/>
                <a:cs typeface="Helvetica Neue"/>
                <a:sym typeface="Helvetica Neue"/>
              </a:rPr>
              <a:t>enlaces absolutos</a:t>
            </a:r>
            <a:r>
              <a:rPr b="0" i="0" lang="es" sz="1900" u="none" cap="none" strike="noStrike">
                <a:solidFill>
                  <a:srgbClr val="000000"/>
                </a:solidFill>
                <a:latin typeface="Helvetica Neue Light"/>
                <a:ea typeface="Helvetica Neue Light"/>
                <a:cs typeface="Helvetica Neue Light"/>
                <a:sym typeface="Helvetica Neue Light"/>
              </a:rPr>
              <a:t> son aquellos cuyo destino apunta a un documento que está fuera del sitio, y debe ser especificado utilizando la URL completa:</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138" name="Google Shape;138;p24"/>
          <p:cNvSpPr txBox="1"/>
          <p:nvPr/>
        </p:nvSpPr>
        <p:spPr>
          <a:xfrm>
            <a:off x="774625" y="580150"/>
            <a:ext cx="7812300" cy="800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rgbClr val="000000"/>
              </a:buClr>
              <a:buSzPts val="3500"/>
              <a:buFont typeface="Arial"/>
              <a:buNone/>
            </a:pPr>
            <a:r>
              <a:rPr b="1" lang="es" sz="3500" u="none" cap="none" strike="noStrike">
                <a:latin typeface="Didact Gothic"/>
                <a:ea typeface="Didact Gothic"/>
                <a:cs typeface="Didact Gothic"/>
                <a:sym typeface="Didact Gothic"/>
              </a:rPr>
              <a:t>ENLACES ABSOLUTOS</a:t>
            </a:r>
            <a:endParaRPr b="1" sz="1800" u="none" cap="none" strike="noStrike">
              <a:latin typeface="Didact Gothic"/>
              <a:ea typeface="Didact Gothic"/>
              <a:cs typeface="Didact Gothic"/>
              <a:sym typeface="Didact Gothic"/>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6"/>
          <p:cNvSpPr txBox="1"/>
          <p:nvPr/>
        </p:nvSpPr>
        <p:spPr>
          <a:xfrm>
            <a:off x="1453047" y="2701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s" sz="4000">
                <a:solidFill>
                  <a:srgbClr val="111111"/>
                </a:solidFill>
                <a:latin typeface="Helvetica Neue"/>
                <a:ea typeface="Helvetica Neue"/>
                <a:cs typeface="Helvetica Neue"/>
                <a:sym typeface="Helvetica Neue"/>
              </a:rPr>
              <a:t>DISPLAY</a:t>
            </a:r>
            <a:endParaRPr i="1" sz="4000">
              <a:solidFill>
                <a:srgbClr val="111111"/>
              </a:solidFill>
              <a:latin typeface="Helvetica Neue"/>
              <a:ea typeface="Helvetica Neue"/>
              <a:cs typeface="Helvetica Neue"/>
              <a:sym typeface="Helvetica Neue"/>
            </a:endParaRPr>
          </a:p>
        </p:txBody>
      </p:sp>
      <p:graphicFrame>
        <p:nvGraphicFramePr>
          <p:cNvPr id="676" name="Google Shape;676;p96"/>
          <p:cNvGraphicFramePr/>
          <p:nvPr/>
        </p:nvGraphicFramePr>
        <p:xfrm>
          <a:off x="1342013" y="1483025"/>
          <a:ext cx="3000000" cy="3000000"/>
        </p:xfrm>
        <a:graphic>
          <a:graphicData uri="http://schemas.openxmlformats.org/drawingml/2006/table">
            <a:tbl>
              <a:tblPr>
                <a:noFill/>
                <a:tableStyleId>{C120F09F-5B7D-47BD-97E0-61D293B90F7A}</a:tableStyleId>
              </a:tblPr>
              <a:tblGrid>
                <a:gridCol w="2777600"/>
              </a:tblGrid>
              <a:tr h="2404325">
                <a:tc>
                  <a:txBody>
                    <a:bodyPr/>
                    <a:lstStyle/>
                    <a:p>
                      <a:pPr indent="0" lvl="0" marL="0" rtl="0" algn="l">
                        <a:spcBef>
                          <a:spcPts val="0"/>
                        </a:spcBef>
                        <a:spcAft>
                          <a:spcPts val="0"/>
                        </a:spcAft>
                        <a:buNone/>
                      </a:pPr>
                      <a:r>
                        <a:rPr lang="es">
                          <a:solidFill>
                            <a:srgbClr val="D9D9D9"/>
                          </a:solidFill>
                          <a:latin typeface="Consolas"/>
                          <a:ea typeface="Consolas"/>
                          <a:cs typeface="Consolas"/>
                          <a:sym typeface="Consolas"/>
                        </a:rPr>
                        <a:t>&lt;</a:t>
                      </a:r>
                      <a:r>
                        <a:rPr lang="es">
                          <a:solidFill>
                            <a:srgbClr val="E06666"/>
                          </a:solidFill>
                          <a:latin typeface="Consolas"/>
                          <a:ea typeface="Consolas"/>
                          <a:cs typeface="Consolas"/>
                          <a:sym typeface="Consolas"/>
                        </a:rPr>
                        <a:t>p</a:t>
                      </a:r>
                      <a:r>
                        <a:rPr lang="es">
                          <a:solidFill>
                            <a:srgbClr val="D9D9D9"/>
                          </a:solidFill>
                          <a:latin typeface="Consolas"/>
                          <a:ea typeface="Consolas"/>
                          <a:cs typeface="Consolas"/>
                          <a:sym typeface="Consolas"/>
                        </a:rPr>
                        <a:t>&gt;Lorem ipsum dolor sit amet, consectetur adipisicing elit. &lt;</a:t>
                      </a:r>
                      <a:r>
                        <a:rPr lang="es">
                          <a:solidFill>
                            <a:srgbClr val="E06666"/>
                          </a:solidFill>
                          <a:latin typeface="Consolas"/>
                          <a:ea typeface="Consolas"/>
                          <a:cs typeface="Consolas"/>
                          <a:sym typeface="Consolas"/>
                        </a:rPr>
                        <a:t>span</a:t>
                      </a:r>
                      <a:r>
                        <a:rPr lang="es">
                          <a:solidFill>
                            <a:srgbClr val="D9D9D9"/>
                          </a:solidFill>
                          <a:latin typeface="Consolas"/>
                          <a:ea typeface="Consolas"/>
                          <a:cs typeface="Consolas"/>
                          <a:sym typeface="Consolas"/>
                        </a:rPr>
                        <a:t>&gt;Laudantium &lt;/</a:t>
                      </a:r>
                      <a:r>
                        <a:rPr lang="es">
                          <a:solidFill>
                            <a:srgbClr val="E06666"/>
                          </a:solidFill>
                          <a:latin typeface="Consolas"/>
                          <a:ea typeface="Consolas"/>
                          <a:cs typeface="Consolas"/>
                          <a:sym typeface="Consolas"/>
                        </a:rPr>
                        <a:t>span</a:t>
                      </a:r>
                      <a:r>
                        <a:rPr lang="es">
                          <a:solidFill>
                            <a:srgbClr val="D9D9D9"/>
                          </a:solidFill>
                          <a:latin typeface="Consolas"/>
                          <a:ea typeface="Consolas"/>
                          <a:cs typeface="Consolas"/>
                          <a:sym typeface="Consolas"/>
                        </a:rPr>
                        <a:t>&gt; perspiciatis itaque veritatis ea fugit qui.</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s">
                          <a:solidFill>
                            <a:srgbClr val="D9D9D9"/>
                          </a:solidFill>
                          <a:latin typeface="Consolas"/>
                          <a:ea typeface="Consolas"/>
                          <a:cs typeface="Consolas"/>
                          <a:sym typeface="Consolas"/>
                        </a:rPr>
                        <a:t>&lt;/</a:t>
                      </a:r>
                      <a:r>
                        <a:rPr lang="es">
                          <a:solidFill>
                            <a:srgbClr val="E06666"/>
                          </a:solidFill>
                          <a:latin typeface="Consolas"/>
                          <a:ea typeface="Consolas"/>
                          <a:cs typeface="Consolas"/>
                          <a:sym typeface="Consolas"/>
                        </a:rPr>
                        <a:t>p</a:t>
                      </a:r>
                      <a:r>
                        <a:rPr lang="es">
                          <a:solidFill>
                            <a:srgbClr val="D9D9D9"/>
                          </a:solidFill>
                          <a:latin typeface="Consolas"/>
                          <a:ea typeface="Consolas"/>
                          <a:cs typeface="Consolas"/>
                          <a:sym typeface="Consolas"/>
                        </a:rPr>
                        <a:t>&gt;</a:t>
                      </a:r>
                      <a:endParaRPr>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677" name="Google Shape;677;p96"/>
          <p:cNvGraphicFramePr/>
          <p:nvPr/>
        </p:nvGraphicFramePr>
        <p:xfrm>
          <a:off x="4266750" y="1483025"/>
          <a:ext cx="3000000" cy="3000000"/>
        </p:xfrm>
        <a:graphic>
          <a:graphicData uri="http://schemas.openxmlformats.org/drawingml/2006/table">
            <a:tbl>
              <a:tblPr>
                <a:noFill/>
                <a:tableStyleId>{C120F09F-5B7D-47BD-97E0-61D293B90F7A}</a:tableStyleId>
              </a:tblPr>
              <a:tblGrid>
                <a:gridCol w="3535225"/>
              </a:tblGrid>
              <a:tr h="2404325">
                <a:tc>
                  <a:txBody>
                    <a:bodyPr/>
                    <a:lstStyle/>
                    <a:p>
                      <a:pPr indent="0" lvl="0" marL="0" rtl="0" algn="l">
                        <a:spcBef>
                          <a:spcPts val="0"/>
                        </a:spcBef>
                        <a:spcAft>
                          <a:spcPts val="0"/>
                        </a:spcAft>
                        <a:buNone/>
                      </a:pPr>
                      <a:r>
                        <a:rPr lang="es">
                          <a:solidFill>
                            <a:srgbClr val="E06666"/>
                          </a:solidFill>
                          <a:latin typeface="Consolas"/>
                          <a:ea typeface="Consolas"/>
                          <a:cs typeface="Consolas"/>
                          <a:sym typeface="Consolas"/>
                        </a:rPr>
                        <a:t>p</a:t>
                      </a:r>
                      <a:r>
                        <a:rPr lang="es">
                          <a:solidFill>
                            <a:srgbClr val="FF9900"/>
                          </a:solidFill>
                          <a:latin typeface="Consolas"/>
                          <a:ea typeface="Consolas"/>
                          <a:cs typeface="Consolas"/>
                          <a:sym typeface="Consolas"/>
                        </a:rPr>
                        <a:t> </a:t>
                      </a:r>
                      <a:r>
                        <a:rPr lang="es">
                          <a:solidFill>
                            <a:srgbClr val="D9D9D9"/>
                          </a:solidFill>
                          <a:latin typeface="Consolas"/>
                          <a:ea typeface="Consolas"/>
                          <a:cs typeface="Consolas"/>
                          <a:sym typeface="Consolas"/>
                        </a:rPr>
                        <a:t>{</a:t>
                      </a:r>
                      <a:r>
                        <a:rPr lang="es">
                          <a:solidFill>
                            <a:srgbClr val="999999"/>
                          </a:solidFill>
                          <a:latin typeface="Consolas"/>
                          <a:ea typeface="Consolas"/>
                          <a:cs typeface="Consolas"/>
                          <a:sym typeface="Consolas"/>
                        </a:rPr>
                        <a:t>/*es un elemento en bloque que convierto  en línea*/</a:t>
                      </a:r>
                      <a:endParaRPr>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None/>
                      </a:pPr>
                      <a:r>
                        <a:rPr lang="es">
                          <a:solidFill>
                            <a:srgbClr val="D9D9D9"/>
                          </a:solidFill>
                          <a:latin typeface="Consolas"/>
                          <a:ea typeface="Consolas"/>
                          <a:cs typeface="Consolas"/>
                          <a:sym typeface="Consolas"/>
                        </a:rPr>
                        <a:t>   display: </a:t>
                      </a:r>
                      <a:r>
                        <a:rPr lang="es">
                          <a:solidFill>
                            <a:srgbClr val="FF9900"/>
                          </a:solidFill>
                          <a:latin typeface="Consolas"/>
                          <a:ea typeface="Consolas"/>
                          <a:cs typeface="Consolas"/>
                          <a:sym typeface="Consolas"/>
                        </a:rPr>
                        <a:t>inline</a:t>
                      </a:r>
                      <a:r>
                        <a:rPr lang="es">
                          <a:solidFill>
                            <a:srgbClr val="D9D9D9"/>
                          </a:solidFill>
                          <a:latin typeface="Consolas"/>
                          <a:ea typeface="Consolas"/>
                          <a:cs typeface="Consolas"/>
                          <a:sym typeface="Consolas"/>
                        </a:rPr>
                        <a:t>;</a:t>
                      </a:r>
                      <a:br>
                        <a:rPr lang="es">
                          <a:solidFill>
                            <a:srgbClr val="D9D9D9"/>
                          </a:solidFill>
                          <a:latin typeface="Consolas"/>
                          <a:ea typeface="Consolas"/>
                          <a:cs typeface="Consolas"/>
                          <a:sym typeface="Consolas"/>
                        </a:rPr>
                      </a:br>
                      <a:r>
                        <a:rPr lang="es">
                          <a:solidFill>
                            <a:srgbClr val="D9D9D9"/>
                          </a:solidFill>
                          <a:latin typeface="Consolas"/>
                          <a:ea typeface="Consolas"/>
                          <a:cs typeface="Consolas"/>
                          <a:sym typeface="Consolas"/>
                        </a:rPr>
                        <a:t>  background-color: </a:t>
                      </a:r>
                      <a:r>
                        <a:rPr lang="es">
                          <a:solidFill>
                            <a:srgbClr val="FF9900"/>
                          </a:solidFill>
                          <a:latin typeface="Consolas"/>
                          <a:ea typeface="Consolas"/>
                          <a:cs typeface="Consolas"/>
                          <a:sym typeface="Consolas"/>
                        </a:rPr>
                        <a:t>yellow</a:t>
                      </a:r>
                      <a:r>
                        <a:rPr lang="es">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s">
                          <a:solidFill>
                            <a:srgbClr val="E06666"/>
                          </a:solidFill>
                          <a:latin typeface="Consolas"/>
                          <a:ea typeface="Consolas"/>
                          <a:cs typeface="Consolas"/>
                          <a:sym typeface="Consolas"/>
                        </a:rPr>
                        <a:t>span</a:t>
                      </a:r>
                      <a:r>
                        <a:rPr lang="es">
                          <a:solidFill>
                            <a:srgbClr val="D9D9D9"/>
                          </a:solidFill>
                          <a:latin typeface="Consolas"/>
                          <a:ea typeface="Consolas"/>
                          <a:cs typeface="Consolas"/>
                          <a:sym typeface="Consolas"/>
                        </a:rPr>
                        <a:t> {</a:t>
                      </a:r>
                      <a:r>
                        <a:rPr lang="es">
                          <a:solidFill>
                            <a:srgbClr val="999999"/>
                          </a:solidFill>
                          <a:latin typeface="Consolas"/>
                          <a:ea typeface="Consolas"/>
                          <a:cs typeface="Consolas"/>
                          <a:sym typeface="Consolas"/>
                        </a:rPr>
                        <a:t>/*es un elemento en línea que convierto en bloque*/</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s">
                          <a:solidFill>
                            <a:srgbClr val="D9D9D9"/>
                          </a:solidFill>
                          <a:latin typeface="Consolas"/>
                          <a:ea typeface="Consolas"/>
                          <a:cs typeface="Consolas"/>
                          <a:sym typeface="Consolas"/>
                        </a:rPr>
                        <a:t>  display: </a:t>
                      </a:r>
                      <a:r>
                        <a:rPr lang="es">
                          <a:solidFill>
                            <a:srgbClr val="FF9900"/>
                          </a:solidFill>
                          <a:latin typeface="Consolas"/>
                          <a:ea typeface="Consolas"/>
                          <a:cs typeface="Consolas"/>
                          <a:sym typeface="Consolas"/>
                        </a:rPr>
                        <a:t>block</a:t>
                      </a:r>
                      <a:r>
                        <a:rPr lang="es">
                          <a:solidFill>
                            <a:srgbClr val="D9D9D9"/>
                          </a:solidFill>
                          <a:latin typeface="Consolas"/>
                          <a:ea typeface="Consolas"/>
                          <a:cs typeface="Consolas"/>
                          <a:sym typeface="Consolas"/>
                        </a:rPr>
                        <a:t>;</a:t>
                      </a:r>
                      <a:br>
                        <a:rPr lang="es">
                          <a:solidFill>
                            <a:srgbClr val="D9D9D9"/>
                          </a:solidFill>
                          <a:latin typeface="Consolas"/>
                          <a:ea typeface="Consolas"/>
                          <a:cs typeface="Consolas"/>
                          <a:sym typeface="Consolas"/>
                        </a:rPr>
                      </a:br>
                      <a:r>
                        <a:rPr lang="es">
                          <a:solidFill>
                            <a:srgbClr val="D9D9D9"/>
                          </a:solidFill>
                          <a:latin typeface="Consolas"/>
                          <a:ea typeface="Consolas"/>
                          <a:cs typeface="Consolas"/>
                          <a:sym typeface="Consolas"/>
                        </a:rPr>
                        <a:t>  background-color: </a:t>
                      </a:r>
                      <a:r>
                        <a:rPr lang="es">
                          <a:solidFill>
                            <a:srgbClr val="FF9900"/>
                          </a:solidFill>
                          <a:latin typeface="Consolas"/>
                          <a:ea typeface="Consolas"/>
                          <a:cs typeface="Consolas"/>
                          <a:sym typeface="Consolas"/>
                        </a:rPr>
                        <a:t>grey</a:t>
                      </a:r>
                      <a:r>
                        <a:rPr lang="es">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678" name="Google Shape;678;p96"/>
          <p:cNvSpPr txBox="1"/>
          <p:nvPr/>
        </p:nvSpPr>
        <p:spPr>
          <a:xfrm>
            <a:off x="684650" y="1483025"/>
            <a:ext cx="5814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000000"/>
                </a:solidFill>
                <a:latin typeface="Helvetica Neue"/>
                <a:ea typeface="Helvetica Neue"/>
                <a:cs typeface="Helvetica Neue"/>
                <a:sym typeface="Helvetica Neue"/>
              </a:rPr>
              <a:t>HTML</a:t>
            </a:r>
            <a:endParaRPr>
              <a:latin typeface="Helvetica Neue"/>
              <a:ea typeface="Helvetica Neue"/>
              <a:cs typeface="Helvetica Neue"/>
              <a:sym typeface="Helvetica Neue"/>
            </a:endParaRPr>
          </a:p>
        </p:txBody>
      </p:sp>
      <p:sp>
        <p:nvSpPr>
          <p:cNvPr id="679" name="Google Shape;679;p96"/>
          <p:cNvSpPr txBox="1"/>
          <p:nvPr/>
        </p:nvSpPr>
        <p:spPr>
          <a:xfrm>
            <a:off x="7884425" y="1483025"/>
            <a:ext cx="5160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000000"/>
                </a:solidFill>
                <a:latin typeface="Helvetica Neue"/>
                <a:ea typeface="Helvetica Neue"/>
                <a:cs typeface="Helvetica Neue"/>
                <a:sym typeface="Helvetica Neue"/>
              </a:rPr>
              <a:t>CSS</a:t>
            </a:r>
            <a:endParaRPr>
              <a:latin typeface="Helvetica Neue"/>
              <a:ea typeface="Helvetica Neue"/>
              <a:cs typeface="Helvetica Neue"/>
              <a:sym typeface="Helvetica Neue"/>
            </a:endParaRPr>
          </a:p>
        </p:txBody>
      </p:sp>
      <p:sp>
        <p:nvSpPr>
          <p:cNvPr id="680" name="Google Shape;680;p96"/>
          <p:cNvSpPr txBox="1"/>
          <p:nvPr/>
        </p:nvSpPr>
        <p:spPr>
          <a:xfrm>
            <a:off x="1342025" y="3835950"/>
            <a:ext cx="6360000" cy="84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Con este ejemplo podemos verificar cómo modifico el display </a:t>
            </a:r>
            <a:br>
              <a:rPr lang="es" sz="1800">
                <a:solidFill>
                  <a:schemeClr val="dk1"/>
                </a:solidFill>
                <a:latin typeface="Helvetica Neue Light"/>
                <a:ea typeface="Helvetica Neue Light"/>
                <a:cs typeface="Helvetica Neue Light"/>
                <a:sym typeface="Helvetica Neue Light"/>
              </a:rPr>
            </a:br>
            <a:r>
              <a:rPr lang="es" sz="1800">
                <a:solidFill>
                  <a:schemeClr val="dk1"/>
                </a:solidFill>
                <a:latin typeface="Helvetica Neue Light"/>
                <a:ea typeface="Helvetica Neue Light"/>
                <a:cs typeface="Helvetica Neue Light"/>
                <a:sym typeface="Helvetica Neue Light"/>
              </a:rPr>
              <a:t>de las etiquetas, puedes probar más </a:t>
            </a:r>
            <a:r>
              <a:rPr lang="es" sz="1800" u="sng">
                <a:solidFill>
                  <a:schemeClr val="hlink"/>
                </a:solidFill>
                <a:latin typeface="Helvetica Neue Light"/>
                <a:ea typeface="Helvetica Neue Light"/>
                <a:cs typeface="Helvetica Neue Light"/>
                <a:sym typeface="Helvetica Neue Light"/>
                <a:hlinkClick r:id="rId3"/>
              </a:rPr>
              <a:t>acá</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7"/>
          <p:cNvSpPr txBox="1"/>
          <p:nvPr/>
        </p:nvSpPr>
        <p:spPr>
          <a:xfrm>
            <a:off x="1401150" y="1243275"/>
            <a:ext cx="6341700" cy="16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i="1" lang="es" sz="2200">
                <a:solidFill>
                  <a:srgbClr val="111111"/>
                </a:solidFill>
                <a:latin typeface="Lato"/>
                <a:ea typeface="Lato"/>
                <a:cs typeface="Lato"/>
                <a:sym typeface="Lato"/>
              </a:rPr>
              <a:t>Inline-block</a:t>
            </a:r>
            <a:endParaRPr i="1" sz="2200">
              <a:solidFill>
                <a:srgbClr val="111111"/>
              </a:solidFill>
              <a:latin typeface="Lato"/>
              <a:ea typeface="Lato"/>
              <a:cs typeface="Lato"/>
              <a:sym typeface="Lato"/>
            </a:endParaRPr>
          </a:p>
          <a:p>
            <a:pPr indent="0" lvl="0" marL="0" rtl="0" algn="ctr">
              <a:lnSpc>
                <a:spcPct val="115000"/>
              </a:lnSpc>
              <a:spcBef>
                <a:spcPts val="400"/>
              </a:spcBef>
              <a:spcAft>
                <a:spcPts val="0"/>
              </a:spcAft>
              <a:buNone/>
            </a:pPr>
            <a:r>
              <a:rPr lang="es" sz="1800">
                <a:solidFill>
                  <a:srgbClr val="111111"/>
                </a:solidFill>
                <a:latin typeface="Helvetica Neue Light"/>
                <a:ea typeface="Helvetica Neue Light"/>
                <a:cs typeface="Helvetica Neue Light"/>
                <a:sym typeface="Helvetica Neue Light"/>
              </a:rPr>
              <a:t>Hay una propiedad que permite tomar lo mejor de ambos grupos, llamada “</a:t>
            </a:r>
            <a:r>
              <a:rPr i="1" lang="es" sz="1800">
                <a:solidFill>
                  <a:srgbClr val="111111"/>
                </a:solidFill>
                <a:latin typeface="Helvetica Neue Light"/>
                <a:ea typeface="Helvetica Neue Light"/>
                <a:cs typeface="Helvetica Neue Light"/>
                <a:sym typeface="Helvetica Neue Light"/>
              </a:rPr>
              <a:t>inline-block</a:t>
            </a:r>
            <a:r>
              <a:rPr lang="es" sz="1800">
                <a:solidFill>
                  <a:srgbClr val="111111"/>
                </a:solidFill>
                <a:latin typeface="Helvetica Neue Light"/>
                <a:ea typeface="Helvetica Neue Light"/>
                <a:cs typeface="Helvetica Neue Light"/>
                <a:sym typeface="Helvetica Neue Light"/>
              </a:rPr>
              <a:t>”. Brinda la posibilidad tener “</a:t>
            </a:r>
            <a:r>
              <a:rPr i="1" lang="es" sz="1800">
                <a:solidFill>
                  <a:srgbClr val="111111"/>
                </a:solidFill>
                <a:latin typeface="Helvetica Neue Light"/>
                <a:ea typeface="Helvetica Neue Light"/>
                <a:cs typeface="Helvetica Neue Light"/>
                <a:sym typeface="Helvetica Neue Light"/>
              </a:rPr>
              <a:t>padding</a:t>
            </a:r>
            <a:r>
              <a:rPr lang="es" sz="1800">
                <a:solidFill>
                  <a:srgbClr val="111111"/>
                </a:solidFill>
                <a:latin typeface="Helvetica Neue Light"/>
                <a:ea typeface="Helvetica Neue Light"/>
                <a:cs typeface="Helvetica Neue Light"/>
                <a:sym typeface="Helvetica Neue Light"/>
              </a:rPr>
              <a:t>” y “</a:t>
            </a:r>
            <a:r>
              <a:rPr i="1" lang="es" sz="1800">
                <a:solidFill>
                  <a:srgbClr val="111111"/>
                </a:solidFill>
                <a:latin typeface="Helvetica Neue Light"/>
                <a:ea typeface="Helvetica Neue Light"/>
                <a:cs typeface="Helvetica Neue Light"/>
                <a:sym typeface="Helvetica Neue Light"/>
              </a:rPr>
              <a:t>margin</a:t>
            </a:r>
            <a:r>
              <a:rPr lang="es" sz="1800">
                <a:solidFill>
                  <a:srgbClr val="111111"/>
                </a:solidFill>
                <a:latin typeface="Helvetica Neue Light"/>
                <a:ea typeface="Helvetica Neue Light"/>
                <a:cs typeface="Helvetica Neue Light"/>
                <a:sym typeface="Helvetica Neue Light"/>
              </a:rPr>
              <a:t>” hacia arriba y abajo.</a:t>
            </a:r>
            <a:endParaRPr sz="1800">
              <a:solidFill>
                <a:srgbClr val="11111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686" name="Google Shape;686;p97"/>
          <p:cNvSpPr txBox="1"/>
          <p:nvPr/>
        </p:nvSpPr>
        <p:spPr>
          <a:xfrm>
            <a:off x="1453047" y="2922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s" sz="4000">
                <a:solidFill>
                  <a:srgbClr val="111111"/>
                </a:solidFill>
                <a:latin typeface="Lato"/>
                <a:ea typeface="Lato"/>
                <a:cs typeface="Lato"/>
                <a:sym typeface="Lato"/>
              </a:rPr>
              <a:t>DISPLAY</a:t>
            </a:r>
            <a:endParaRPr i="1" sz="4000">
              <a:solidFill>
                <a:srgbClr val="111111"/>
              </a:solidFill>
              <a:latin typeface="Lato"/>
              <a:ea typeface="Lato"/>
              <a:cs typeface="Lato"/>
              <a:sym typeface="Lato"/>
            </a:endParaRPr>
          </a:p>
        </p:txBody>
      </p:sp>
      <p:sp>
        <p:nvSpPr>
          <p:cNvPr id="687" name="Google Shape;687;p97"/>
          <p:cNvSpPr txBox="1"/>
          <p:nvPr/>
        </p:nvSpPr>
        <p:spPr>
          <a:xfrm>
            <a:off x="648450" y="3432100"/>
            <a:ext cx="8106000" cy="937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a:solidFill>
                  <a:srgbClr val="800000"/>
                </a:solidFill>
                <a:latin typeface="Consolas"/>
                <a:ea typeface="Consolas"/>
                <a:cs typeface="Consolas"/>
                <a:sym typeface="Consolas"/>
              </a:rPr>
              <a:t>li</a:t>
            </a:r>
            <a:r>
              <a:rPr lang="es">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35714"/>
              </a:lnSpc>
              <a:spcBef>
                <a:spcPts val="0"/>
              </a:spcBef>
              <a:spcAft>
                <a:spcPts val="0"/>
              </a:spcAft>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display</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inline-block</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688" name="Google Shape;688;p97"/>
          <p:cNvSpPr txBox="1"/>
          <p:nvPr/>
        </p:nvSpPr>
        <p:spPr>
          <a:xfrm>
            <a:off x="364525" y="4376325"/>
            <a:ext cx="4765800" cy="89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highlight>
                  <a:srgbClr val="E0FF00"/>
                </a:highlight>
                <a:latin typeface="Helvetica Neue Light"/>
                <a:ea typeface="Helvetica Neue Light"/>
                <a:cs typeface="Helvetica Neue Light"/>
                <a:sym typeface="Helvetica Neue Light"/>
              </a:rPr>
              <a:t>Haz clic </a:t>
            </a:r>
            <a:r>
              <a:rPr lang="es" u="sng">
                <a:solidFill>
                  <a:schemeClr val="hlink"/>
                </a:solidFill>
                <a:highlight>
                  <a:srgbClr val="E0FF00"/>
                </a:highlight>
                <a:latin typeface="Helvetica Neue Light"/>
                <a:ea typeface="Helvetica Neue Light"/>
                <a:cs typeface="Helvetica Neue Light"/>
                <a:sym typeface="Helvetica Neue Light"/>
                <a:hlinkClick r:id="rId3"/>
              </a:rPr>
              <a:t>aquí </a:t>
            </a:r>
            <a:r>
              <a:rPr lang="es">
                <a:highlight>
                  <a:srgbClr val="E0FF00"/>
                </a:highlight>
                <a:latin typeface="Helvetica Neue Light"/>
                <a:ea typeface="Helvetica Neue Light"/>
                <a:cs typeface="Helvetica Neue Light"/>
                <a:sym typeface="Helvetica Neue Light"/>
              </a:rPr>
              <a:t>para ver más ejemplos. </a:t>
            </a:r>
            <a:endParaRPr u="sng">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8"/>
          <p:cNvSpPr txBox="1"/>
          <p:nvPr/>
        </p:nvSpPr>
        <p:spPr>
          <a:xfrm>
            <a:off x="1453047" y="2385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rgbClr val="111111"/>
                </a:solidFill>
                <a:latin typeface="Lato"/>
                <a:ea typeface="Lato"/>
                <a:cs typeface="Lato"/>
                <a:sym typeface="Lato"/>
              </a:rPr>
              <a:t>TABLA COMPARATIVA</a:t>
            </a:r>
            <a:endParaRPr i="1" sz="4000">
              <a:solidFill>
                <a:srgbClr val="111111"/>
              </a:solidFill>
              <a:latin typeface="Lato"/>
              <a:ea typeface="Lato"/>
              <a:cs typeface="Lato"/>
              <a:sym typeface="Lato"/>
            </a:endParaRPr>
          </a:p>
        </p:txBody>
      </p:sp>
      <p:sp>
        <p:nvSpPr>
          <p:cNvPr id="694" name="Google Shape;694;p98"/>
          <p:cNvSpPr txBox="1"/>
          <p:nvPr/>
        </p:nvSpPr>
        <p:spPr>
          <a:xfrm>
            <a:off x="551100" y="1561425"/>
            <a:ext cx="7816800" cy="76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rgbClr val="111111"/>
                </a:solidFill>
                <a:latin typeface="Helvetica Neue Light"/>
                <a:ea typeface="Helvetica Neue Light"/>
                <a:cs typeface="Helvetica Neue Light"/>
                <a:sym typeface="Helvetica Neue Light"/>
              </a:rPr>
              <a:t>Dependiendo de si la etiqueta de HTML es </a:t>
            </a:r>
            <a:r>
              <a:rPr b="1" lang="es" sz="1800">
                <a:solidFill>
                  <a:srgbClr val="111111"/>
                </a:solidFill>
                <a:latin typeface="Helvetica Neue"/>
                <a:ea typeface="Helvetica Neue"/>
                <a:cs typeface="Helvetica Neue"/>
                <a:sym typeface="Helvetica Neue"/>
              </a:rPr>
              <a:t>“ de bloque”</a:t>
            </a:r>
            <a:r>
              <a:rPr lang="es" sz="1800">
                <a:solidFill>
                  <a:srgbClr val="111111"/>
                </a:solidFill>
                <a:latin typeface="Helvetica Neue Light"/>
                <a:ea typeface="Helvetica Neue Light"/>
                <a:cs typeface="Helvetica Neue Light"/>
                <a:sym typeface="Helvetica Neue Light"/>
              </a:rPr>
              <a:t> o </a:t>
            </a:r>
            <a:r>
              <a:rPr b="1" lang="es" sz="1800">
                <a:solidFill>
                  <a:srgbClr val="111111"/>
                </a:solidFill>
                <a:latin typeface="Helvetica Neue"/>
                <a:ea typeface="Helvetica Neue"/>
                <a:cs typeface="Helvetica Neue"/>
                <a:sym typeface="Helvetica Neue"/>
              </a:rPr>
              <a:t>“en línea”</a:t>
            </a:r>
            <a:r>
              <a:rPr lang="es" sz="1800">
                <a:solidFill>
                  <a:srgbClr val="111111"/>
                </a:solidFill>
                <a:latin typeface="Helvetica Neue Light"/>
                <a:ea typeface="Helvetica Neue Light"/>
                <a:cs typeface="Helvetica Neue Light"/>
                <a:sym typeface="Helvetica Neue Light"/>
              </a:rPr>
              <a:t>, algunas propiedades serán omitidas</a:t>
            </a:r>
            <a:r>
              <a:rPr lang="es" sz="1800">
                <a:solidFill>
                  <a:schemeClr val="dk1"/>
                </a:solidFill>
                <a:latin typeface="Helvetica Neue Light"/>
                <a:ea typeface="Helvetica Neue Light"/>
                <a:cs typeface="Helvetica Neue Light"/>
                <a:sym typeface="Helvetica Neue Light"/>
              </a:rPr>
              <a:t> (</a:t>
            </a:r>
            <a:r>
              <a:rPr lang="es" sz="1800" u="sng">
                <a:solidFill>
                  <a:schemeClr val="hlink"/>
                </a:solidFill>
                <a:latin typeface="Helvetica Neue Light"/>
                <a:ea typeface="Helvetica Neue Light"/>
                <a:cs typeface="Helvetica Neue Light"/>
                <a:sym typeface="Helvetica Neue Light"/>
                <a:hlinkClick r:id="rId3"/>
              </a:rPr>
              <a:t>más información</a:t>
            </a:r>
            <a:r>
              <a:rPr lang="es" sz="1800">
                <a:solidFill>
                  <a:schemeClr val="dk1"/>
                </a:solidFill>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graphicFrame>
        <p:nvGraphicFramePr>
          <p:cNvPr id="695" name="Google Shape;695;p98"/>
          <p:cNvGraphicFramePr/>
          <p:nvPr/>
        </p:nvGraphicFramePr>
        <p:xfrm>
          <a:off x="726050" y="2479975"/>
          <a:ext cx="3000000" cy="3000000"/>
        </p:xfrm>
        <a:graphic>
          <a:graphicData uri="http://schemas.openxmlformats.org/drawingml/2006/table">
            <a:tbl>
              <a:tblPr>
                <a:noFill/>
                <a:tableStyleId>{241B812F-B0ED-4C7F-8F72-3ADB2EB35663}</a:tableStyleId>
              </a:tblPr>
              <a:tblGrid>
                <a:gridCol w="1549000"/>
                <a:gridCol w="1549000"/>
                <a:gridCol w="1549000"/>
                <a:gridCol w="1549000"/>
                <a:gridCol w="1549000"/>
              </a:tblGrid>
              <a:tr h="381000">
                <a:tc>
                  <a:txBody>
                    <a:bodyPr/>
                    <a:lstStyle/>
                    <a:p>
                      <a:pPr indent="0" lvl="0" marL="0" rtl="0" algn="ctr">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s">
                          <a:latin typeface="Helvetica Neue"/>
                          <a:ea typeface="Helvetica Neue"/>
                          <a:cs typeface="Helvetica Neue"/>
                          <a:sym typeface="Helvetica Neue"/>
                        </a:rPr>
                        <a:t>Width</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s">
                          <a:latin typeface="Helvetica Neue"/>
                          <a:ea typeface="Helvetica Neue"/>
                          <a:cs typeface="Helvetica Neue"/>
                          <a:sym typeface="Helvetica Neue"/>
                        </a:rPr>
                        <a:t>Height</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s">
                          <a:latin typeface="Helvetica Neue"/>
                          <a:ea typeface="Helvetica Neue"/>
                          <a:cs typeface="Helvetica Neue"/>
                          <a:sym typeface="Helvetica Neue"/>
                        </a:rPr>
                        <a:t>Padding</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s">
                          <a:latin typeface="Helvetica Neue"/>
                          <a:ea typeface="Helvetica Neue"/>
                          <a:cs typeface="Helvetica Neue"/>
                          <a:sym typeface="Helvetica Neue"/>
                        </a:rPr>
                        <a:t>Margin</a:t>
                      </a:r>
                      <a:endParaRPr b="1">
                        <a:latin typeface="Helvetica Neue"/>
                        <a:ea typeface="Helvetica Neue"/>
                        <a:cs typeface="Helvetica Neue"/>
                        <a:sym typeface="Helvetica Neue"/>
                      </a:endParaRPr>
                    </a:p>
                  </a:txBody>
                  <a:tcPr marT="91425" marB="91425" marR="91425" marL="91425"/>
                </a:tc>
              </a:tr>
              <a:tr h="381000">
                <a:tc>
                  <a:txBody>
                    <a:bodyPr/>
                    <a:lstStyle/>
                    <a:p>
                      <a:pPr indent="0" lvl="0" marL="0" rtl="0" algn="ctr">
                        <a:spcBef>
                          <a:spcPts val="0"/>
                        </a:spcBef>
                        <a:spcAft>
                          <a:spcPts val="0"/>
                        </a:spcAft>
                        <a:buNone/>
                      </a:pPr>
                      <a:r>
                        <a:rPr b="1" lang="es">
                          <a:latin typeface="Helvetica Neue"/>
                          <a:ea typeface="Helvetica Neue"/>
                          <a:cs typeface="Helvetica Neue"/>
                          <a:sym typeface="Helvetica Neue"/>
                        </a:rPr>
                        <a:t>Bloque</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r>
              <a:tr h="381000">
                <a:tc>
                  <a:txBody>
                    <a:bodyPr/>
                    <a:lstStyle/>
                    <a:p>
                      <a:pPr indent="0" lvl="0" marL="0" rtl="0" algn="ctr">
                        <a:spcBef>
                          <a:spcPts val="0"/>
                        </a:spcBef>
                        <a:spcAft>
                          <a:spcPts val="0"/>
                        </a:spcAft>
                        <a:buNone/>
                      </a:pPr>
                      <a:r>
                        <a:rPr b="1" lang="es">
                          <a:latin typeface="Helvetica Neue"/>
                          <a:ea typeface="Helvetica Neue"/>
                          <a:cs typeface="Helvetica Neue"/>
                          <a:sym typeface="Helvetica Neue"/>
                        </a:rPr>
                        <a:t>En línea</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solidFill>
                            <a:srgbClr val="FF0000"/>
                          </a:solidFill>
                          <a:latin typeface="Helvetica Neue"/>
                          <a:ea typeface="Helvetica Neue"/>
                          <a:cs typeface="Helvetica Neue"/>
                          <a:sym typeface="Helvetica Neue"/>
                        </a:rPr>
                        <a:t>NO</a:t>
                      </a:r>
                      <a:endParaRPr>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solidFill>
                            <a:srgbClr val="FF0000"/>
                          </a:solidFill>
                          <a:latin typeface="Helvetica Neue"/>
                          <a:ea typeface="Helvetica Neue"/>
                          <a:cs typeface="Helvetica Neue"/>
                          <a:sym typeface="Helvetica Neue"/>
                        </a:rPr>
                        <a:t>NO</a:t>
                      </a:r>
                      <a:endParaRPr>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solidFill>
                            <a:srgbClr val="0000FF"/>
                          </a:solidFill>
                          <a:latin typeface="Helvetica Neue"/>
                          <a:ea typeface="Helvetica Neue"/>
                          <a:cs typeface="Helvetica Neue"/>
                          <a:sym typeface="Helvetica Neue"/>
                        </a:rPr>
                        <a:t>Solo costados</a:t>
                      </a:r>
                      <a:endParaRPr>
                        <a:solidFill>
                          <a:srgbClr val="0000FF"/>
                        </a:solidFill>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solidFill>
                            <a:srgbClr val="0000FF"/>
                          </a:solidFill>
                          <a:latin typeface="Helvetica Neue"/>
                          <a:ea typeface="Helvetica Neue"/>
                          <a:cs typeface="Helvetica Neue"/>
                          <a:sym typeface="Helvetica Neue"/>
                        </a:rPr>
                        <a:t>Solo costados</a:t>
                      </a:r>
                      <a:endParaRPr>
                        <a:solidFill>
                          <a:srgbClr val="0000FF"/>
                        </a:solidFill>
                        <a:latin typeface="Helvetica Neue"/>
                        <a:ea typeface="Helvetica Neue"/>
                        <a:cs typeface="Helvetica Neue"/>
                        <a:sym typeface="Helvetica Neue"/>
                      </a:endParaRPr>
                    </a:p>
                  </a:txBody>
                  <a:tcPr marT="91425" marB="91425" marR="91425" marL="91425"/>
                </a:tc>
              </a:tr>
              <a:tr h="381000">
                <a:tc>
                  <a:txBody>
                    <a:bodyPr/>
                    <a:lstStyle/>
                    <a:p>
                      <a:pPr indent="0" lvl="0" marL="0" rtl="0" algn="ctr">
                        <a:spcBef>
                          <a:spcPts val="0"/>
                        </a:spcBef>
                        <a:spcAft>
                          <a:spcPts val="0"/>
                        </a:spcAft>
                        <a:buNone/>
                      </a:pPr>
                      <a:r>
                        <a:rPr b="1" lang="es">
                          <a:latin typeface="Helvetica Neue"/>
                          <a:ea typeface="Helvetica Neue"/>
                          <a:cs typeface="Helvetica Neue"/>
                          <a:sym typeface="Helvetica Neue"/>
                        </a:rPr>
                        <a:t>En línea y bloque</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s">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111111"/>
                </a:solidFill>
                <a:latin typeface="Lato"/>
                <a:ea typeface="Lato"/>
                <a:cs typeface="Lato"/>
                <a:sym typeface="Lato"/>
              </a:rPr>
              <a:t>Espacio de práctica</a:t>
            </a:r>
            <a:endParaRPr sz="3600" u="none" cap="none" strike="noStrike">
              <a:solidFill>
                <a:srgbClr val="111111"/>
              </a:solidFill>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4" name="Shape 704"/>
        <p:cNvGrpSpPr/>
        <p:nvPr/>
      </p:nvGrpSpPr>
      <p:grpSpPr>
        <a:xfrm>
          <a:off x="0" y="0"/>
          <a:ext cx="0" cy="0"/>
          <a:chOff x="0" y="0"/>
          <a:chExt cx="0" cy="0"/>
        </a:xfrm>
      </p:grpSpPr>
      <p:graphicFrame>
        <p:nvGraphicFramePr>
          <p:cNvPr id="705" name="Google Shape;705;p100"/>
          <p:cNvGraphicFramePr/>
          <p:nvPr/>
        </p:nvGraphicFramePr>
        <p:xfrm>
          <a:off x="1182875" y="1567775"/>
          <a:ext cx="3000000" cy="3000000"/>
        </p:xfrm>
        <a:graphic>
          <a:graphicData uri="http://schemas.openxmlformats.org/drawingml/2006/table">
            <a:tbl>
              <a:tblPr>
                <a:noFill/>
                <a:tableStyleId>{339EED01-8C32-4709-A532-B9264E98C58B}</a:tableStyleId>
              </a:tblPr>
              <a:tblGrid>
                <a:gridCol w="2289650"/>
                <a:gridCol w="2970875"/>
                <a:gridCol w="1608450"/>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lang="es" sz="2100">
                          <a:solidFill>
                            <a:schemeClr val="lt1"/>
                          </a:solidFill>
                          <a:latin typeface="Lato"/>
                          <a:ea typeface="Lato"/>
                          <a:cs typeface="Lato"/>
                          <a:sym typeface="Lato"/>
                        </a:rPr>
                        <a:t>ASIGNANDO ESTILOS</a:t>
                      </a:r>
                      <a:endParaRPr sz="2100">
                        <a:solidFill>
                          <a:schemeClr val="lt1"/>
                        </a:solidFill>
                        <a:latin typeface="Lato"/>
                        <a:ea typeface="Lato"/>
                        <a:cs typeface="Lato"/>
                        <a:sym typeface="Lato"/>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hMerge="1"/>
                <a:tc hMerge="1"/>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100" u="none" cap="none" strike="noStrike">
                          <a:solidFill>
                            <a:srgbClr val="4D5156"/>
                          </a:solidFill>
                        </a:rPr>
                      </a:br>
                      <a:r>
                        <a:rPr b="1" lang="es" sz="1500" u="none" cap="none" strike="noStrike"/>
                        <a:t>&gt;&gt;</a:t>
                      </a:r>
                      <a:r>
                        <a:rPr b="1" lang="es" sz="1500" u="none" cap="none" strike="noStrike">
                          <a:solidFill>
                            <a:srgbClr val="4D5156"/>
                          </a:solidFill>
                        </a:rPr>
                        <a:t> </a:t>
                      </a:r>
                      <a:r>
                        <a:rPr b="1" lang="es" sz="1500" u="none" cap="none" strike="noStrike">
                          <a:latin typeface="Helvetica Neue"/>
                          <a:ea typeface="Helvetica Neue"/>
                          <a:cs typeface="Helvetica Neue"/>
                          <a:sym typeface="Helvetica Neue"/>
                        </a:rPr>
                        <a:t>Consigna:</a:t>
                      </a:r>
                      <a:endParaRPr b="1" sz="1500"/>
                    </a:p>
                    <a:p>
                      <a:pPr indent="0" lvl="0" marL="0" rtl="0" algn="l">
                        <a:lnSpc>
                          <a:spcPct val="115000"/>
                        </a:lnSpc>
                        <a:spcBef>
                          <a:spcPts val="0"/>
                        </a:spcBef>
                        <a:spcAft>
                          <a:spcPts val="0"/>
                        </a:spcAft>
                        <a:buClr>
                          <a:schemeClr val="dk1"/>
                        </a:buClr>
                        <a:buSzPts val="1100"/>
                        <a:buFont typeface="Arial"/>
                        <a:buNone/>
                      </a:pPr>
                      <a:r>
                        <a:rPr lang="es" sz="1500">
                          <a:latin typeface="Helvetica Neue Light"/>
                          <a:ea typeface="Helvetica Neue Light"/>
                          <a:cs typeface="Helvetica Neue Light"/>
                          <a:sym typeface="Helvetica Neue Light"/>
                        </a:rPr>
                        <a:t>Incluir algunas de las propiedades vistas:</a:t>
                      </a:r>
                      <a:endParaRPr sz="15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000000"/>
                        </a:buClr>
                        <a:buSzPts val="2000"/>
                        <a:buFont typeface="Helvetica Neue Light"/>
                        <a:buChar char="-"/>
                      </a:pPr>
                      <a:r>
                        <a:rPr b="1" lang="es" sz="1600">
                          <a:latin typeface="Helvetica Neue"/>
                          <a:ea typeface="Helvetica Neue"/>
                          <a:cs typeface="Helvetica Neue"/>
                          <a:sym typeface="Helvetica Neue"/>
                        </a:rPr>
                        <a:t>Texto</a:t>
                      </a:r>
                      <a:r>
                        <a:rPr lang="es" sz="1500">
                          <a:latin typeface="Helvetica Neue Light"/>
                          <a:ea typeface="Helvetica Neue Light"/>
                          <a:cs typeface="Helvetica Neue Light"/>
                          <a:sym typeface="Helvetica Neue Light"/>
                        </a:rPr>
                        <a:t>: font-style, font-weight, font-size, font-family, text-align, line-height y text-decoration.</a:t>
                      </a:r>
                      <a:endParaRPr sz="1500">
                        <a:latin typeface="Helvetica Neue Light"/>
                        <a:ea typeface="Helvetica Neue Light"/>
                        <a:cs typeface="Helvetica Neue Light"/>
                        <a:sym typeface="Helvetica Neue Light"/>
                      </a:endParaRPr>
                    </a:p>
                    <a:p>
                      <a:pPr indent="-323850" lvl="0" marL="457200" rtl="0" algn="l">
                        <a:lnSpc>
                          <a:spcPct val="115000"/>
                        </a:lnSpc>
                        <a:spcBef>
                          <a:spcPts val="0"/>
                        </a:spcBef>
                        <a:spcAft>
                          <a:spcPts val="0"/>
                        </a:spcAft>
                        <a:buClr>
                          <a:srgbClr val="000000"/>
                        </a:buClr>
                        <a:buSzPts val="1500"/>
                        <a:buFont typeface="Helvetica Neue Light"/>
                        <a:buChar char="-"/>
                      </a:pPr>
                      <a:r>
                        <a:rPr b="1" lang="es" sz="1500">
                          <a:latin typeface="Helvetica Neue"/>
                          <a:ea typeface="Helvetica Neue"/>
                          <a:cs typeface="Helvetica Neue"/>
                          <a:sym typeface="Helvetica Neue"/>
                        </a:rPr>
                        <a:t>Listas</a:t>
                      </a:r>
                      <a:r>
                        <a:rPr lang="es" sz="1500">
                          <a:latin typeface="Helvetica Neue Light"/>
                          <a:ea typeface="Helvetica Neue Light"/>
                          <a:cs typeface="Helvetica Neue Light"/>
                          <a:sym typeface="Helvetica Neue Light"/>
                        </a:rPr>
                        <a:t>: list-style-type, list-style-position y/o list-style.</a:t>
                      </a:r>
                      <a:endParaRPr sz="1500">
                        <a:latin typeface="Helvetica Neue Light"/>
                        <a:ea typeface="Helvetica Neue Light"/>
                        <a:cs typeface="Helvetica Neue Light"/>
                        <a:sym typeface="Helvetica Neue Light"/>
                      </a:endParaRPr>
                    </a:p>
                    <a:p>
                      <a:pPr indent="-323850" lvl="0" marL="457200" rtl="0" algn="l">
                        <a:lnSpc>
                          <a:spcPct val="115000"/>
                        </a:lnSpc>
                        <a:spcBef>
                          <a:spcPts val="0"/>
                        </a:spcBef>
                        <a:spcAft>
                          <a:spcPts val="0"/>
                        </a:spcAft>
                        <a:buClr>
                          <a:srgbClr val="000000"/>
                        </a:buClr>
                        <a:buSzPts val="1500"/>
                        <a:buFont typeface="Helvetica Neue Light"/>
                        <a:buChar char="-"/>
                      </a:pPr>
                      <a:r>
                        <a:rPr b="1" lang="es" sz="1500">
                          <a:latin typeface="Helvetica Neue"/>
                          <a:ea typeface="Helvetica Neue"/>
                          <a:cs typeface="Helvetica Neue"/>
                          <a:sym typeface="Helvetica Neue"/>
                        </a:rPr>
                        <a:t>Fondos</a:t>
                      </a:r>
                      <a:r>
                        <a:rPr lang="es" sz="1500">
                          <a:latin typeface="Helvetica Neue Light"/>
                          <a:ea typeface="Helvetica Neue Light"/>
                          <a:cs typeface="Helvetica Neue Light"/>
                          <a:sym typeface="Helvetica Neue Light"/>
                        </a:rPr>
                        <a:t>: background-color, background-image, background-repeat, background-position y/o background-size.</a:t>
                      </a:r>
                      <a:endParaRPr sz="1500">
                        <a:latin typeface="Helvetica Neue Light"/>
                        <a:ea typeface="Helvetica Neue Light"/>
                        <a:cs typeface="Helvetica Neue Light"/>
                        <a:sym typeface="Helvetica Neue Light"/>
                      </a:endParaRPr>
                    </a:p>
                    <a:p>
                      <a:pPr indent="-323850" lvl="0" marL="457200" rtl="0" algn="l">
                        <a:lnSpc>
                          <a:spcPct val="115000"/>
                        </a:lnSpc>
                        <a:spcBef>
                          <a:spcPts val="0"/>
                        </a:spcBef>
                        <a:spcAft>
                          <a:spcPts val="0"/>
                        </a:spcAft>
                        <a:buClr>
                          <a:srgbClr val="000000"/>
                        </a:buClr>
                        <a:buSzPts val="1500"/>
                        <a:buFont typeface="Helvetica Neue Light"/>
                        <a:buChar char="-"/>
                      </a:pPr>
                      <a:r>
                        <a:rPr lang="es" sz="1500">
                          <a:latin typeface="Helvetica Neue Light"/>
                          <a:ea typeface="Helvetica Neue Light"/>
                          <a:cs typeface="Helvetica Neue Light"/>
                          <a:sym typeface="Helvetica Neue Light"/>
                        </a:rPr>
                        <a:t>Tipografía de </a:t>
                      </a:r>
                      <a:r>
                        <a:rPr lang="es" sz="1500" u="sng">
                          <a:solidFill>
                            <a:schemeClr val="accent5"/>
                          </a:solidFill>
                          <a:latin typeface="Helvetica Neue Light"/>
                          <a:ea typeface="Helvetica Neue Light"/>
                          <a:cs typeface="Helvetica Neue Light"/>
                          <a:sym typeface="Helvetica Neue Light"/>
                          <a:hlinkClick r:id="rId3">
                            <a:extLst>
                              <a:ext uri="{A12FA001-AC4F-418D-AE19-62706E023703}">
                                <ahyp:hlinkClr val="tx"/>
                              </a:ext>
                            </a:extLst>
                          </a:hlinkClick>
                        </a:rPr>
                        <a:t>Google Fonts</a:t>
                      </a:r>
                      <a:r>
                        <a:rPr lang="es" sz="1500">
                          <a:latin typeface="Helvetica Neue Light"/>
                          <a:ea typeface="Helvetica Neue Light"/>
                          <a:cs typeface="Helvetica Neue Light"/>
                          <a:sym typeface="Helvetica Neue Light"/>
                        </a:rPr>
                        <a:t>.</a:t>
                      </a:r>
                      <a:endParaRPr sz="1500" u="none" cap="none" strike="noStrike">
                        <a:solidFill>
                          <a:schemeClr val="accent5"/>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sp>
        <p:nvSpPr>
          <p:cNvPr id="706" name="Google Shape;706;p100"/>
          <p:cNvSpPr txBox="1"/>
          <p:nvPr/>
        </p:nvSpPr>
        <p:spPr>
          <a:xfrm>
            <a:off x="2721450" y="707550"/>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200">
                <a:solidFill>
                  <a:schemeClr val="dk1"/>
                </a:solidFill>
                <a:latin typeface="Didact Gothic"/>
                <a:ea typeface="Didact Gothic"/>
                <a:cs typeface="Didact Gothic"/>
                <a:sym typeface="Didact Gothic"/>
              </a:rPr>
              <a:t>¡A PRACTICAR!</a:t>
            </a:r>
            <a:endParaRPr b="1" sz="3200">
              <a:solidFill>
                <a:schemeClr val="dk1"/>
              </a:solidFill>
              <a:latin typeface="Didact Gothic"/>
              <a:ea typeface="Didact Gothic"/>
              <a:cs typeface="Didact Gothic"/>
              <a:sym typeface="Didact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nvSpPr>
        <p:spPr>
          <a:xfrm>
            <a:off x="788475" y="615275"/>
            <a:ext cx="7812300" cy="800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rgbClr val="000000"/>
              </a:buClr>
              <a:buSzPts val="3500"/>
              <a:buFont typeface="Arial"/>
              <a:buNone/>
            </a:pPr>
            <a:r>
              <a:rPr b="1" lang="es" sz="3200" u="none" cap="none" strike="noStrike">
                <a:latin typeface="Didact Gothic"/>
                <a:ea typeface="Didact Gothic"/>
                <a:cs typeface="Didact Gothic"/>
                <a:sym typeface="Didact Gothic"/>
              </a:rPr>
              <a:t>ENLACES INTERNOS</a:t>
            </a:r>
            <a:endParaRPr b="1" sz="3200" u="none" cap="none" strike="noStrike">
              <a:latin typeface="Didact Gothic"/>
              <a:ea typeface="Didact Gothic"/>
              <a:cs typeface="Didact Gothic"/>
              <a:sym typeface="Didact Gothic"/>
            </a:endParaRPr>
          </a:p>
        </p:txBody>
      </p:sp>
      <p:graphicFrame>
        <p:nvGraphicFramePr>
          <p:cNvPr id="144" name="Google Shape;144;p25"/>
          <p:cNvGraphicFramePr/>
          <p:nvPr/>
        </p:nvGraphicFramePr>
        <p:xfrm>
          <a:off x="1600200" y="3361525"/>
          <a:ext cx="3000000" cy="3000000"/>
        </p:xfrm>
        <a:graphic>
          <a:graphicData uri="http://schemas.openxmlformats.org/drawingml/2006/table">
            <a:tbl>
              <a:tblPr>
                <a:noFill/>
                <a:tableStyleId>{097FEA1D-6A02-4511-A8E2-167D316694B2}</a:tableStyleId>
              </a:tblPr>
              <a:tblGrid>
                <a:gridCol w="59436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"#pie"</a:t>
                      </a:r>
                      <a:r>
                        <a:rPr lang="es" sz="1400" u="none" cap="none" strike="noStrike">
                          <a:solidFill>
                            <a:srgbClr val="D9D9D9"/>
                          </a:solidFill>
                          <a:latin typeface="Didact Gothic"/>
                          <a:ea typeface="Didact Gothic"/>
                          <a:cs typeface="Didact Gothic"/>
                          <a:sym typeface="Didact Gothic"/>
                        </a:rPr>
                        <a:t>&gt;Ir al pie de página&lt;/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footer</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id</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"pie"</a:t>
                      </a:r>
                      <a:r>
                        <a:rPr lang="es" sz="1400" u="none" cap="none" strike="noStrike">
                          <a:solidFill>
                            <a:srgbClr val="D9D9D9"/>
                          </a:solidFill>
                          <a:latin typeface="Didact Gothic"/>
                          <a:ea typeface="Didact Gothic"/>
                          <a:cs typeface="Didact Gothic"/>
                          <a:sym typeface="Didact Gothic"/>
                        </a:rPr>
                        <a:t>&gt;&lt;/</a:t>
                      </a:r>
                      <a:r>
                        <a:rPr lang="es" sz="1400" u="none" cap="none" strike="noStrike">
                          <a:solidFill>
                            <a:srgbClr val="E06666"/>
                          </a:solidFill>
                          <a:latin typeface="Didact Gothic"/>
                          <a:ea typeface="Didact Gothic"/>
                          <a:cs typeface="Didact Gothic"/>
                          <a:sym typeface="Didact Gothic"/>
                        </a:rPr>
                        <a:t>footer</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45" name="Google Shape;145;p25"/>
          <p:cNvSpPr txBox="1"/>
          <p:nvPr/>
        </p:nvSpPr>
        <p:spPr>
          <a:xfrm>
            <a:off x="606525" y="2185396"/>
            <a:ext cx="8176200" cy="86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800"/>
              <a:buFont typeface="Arial"/>
              <a:buNone/>
            </a:pPr>
            <a:r>
              <a:rPr b="0" i="0" lang="es" sz="1800" u="none" cap="none" strike="noStrike">
                <a:latin typeface="Helvetica Neue Light"/>
                <a:ea typeface="Helvetica Neue Light"/>
                <a:cs typeface="Helvetica Neue Light"/>
                <a:sym typeface="Helvetica Neue Light"/>
              </a:rPr>
              <a:t>Los </a:t>
            </a:r>
            <a:r>
              <a:rPr b="1" i="0" lang="es" sz="1800" u="none" cap="none" strike="noStrike">
                <a:latin typeface="Helvetica Neue"/>
                <a:ea typeface="Helvetica Neue"/>
                <a:cs typeface="Helvetica Neue"/>
                <a:sym typeface="Helvetica Neue"/>
              </a:rPr>
              <a:t>enlaces internos </a:t>
            </a:r>
            <a:r>
              <a:rPr b="0" i="0" lang="es" sz="1800" u="none" cap="none" strike="noStrike">
                <a:latin typeface="Helvetica Neue Light"/>
                <a:ea typeface="Helvetica Neue Light"/>
                <a:cs typeface="Helvetica Neue Light"/>
                <a:sym typeface="Helvetica Neue Light"/>
              </a:rPr>
              <a:t>permiten referenciar secciones de tu página, para lo cual se utiliza el </a:t>
            </a:r>
            <a:r>
              <a:rPr b="1" i="0" lang="es" sz="1800" u="none" cap="none" strike="noStrike">
                <a:latin typeface="Helvetica Neue"/>
                <a:ea typeface="Helvetica Neue"/>
                <a:cs typeface="Helvetica Neue"/>
                <a:sym typeface="Helvetica Neue"/>
              </a:rPr>
              <a:t>id</a:t>
            </a:r>
            <a:r>
              <a:rPr b="0" i="0" lang="es" sz="1800" u="none" cap="none" strike="noStrike">
                <a:latin typeface="Helvetica Neue Light"/>
                <a:ea typeface="Helvetica Neue Light"/>
                <a:cs typeface="Helvetica Neue Light"/>
                <a:sym typeface="Helvetica Neue Light"/>
              </a:rPr>
              <a:t>:</a:t>
            </a:r>
            <a:endParaRPr b="0" i="0" sz="1600" u="none" cap="none" strike="noStrike">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Fidele template">
  <a:themeElements>
    <a:clrScheme name="Custom 347">
      <a:dk1>
        <a:srgbClr val="000000"/>
      </a:dk1>
      <a:lt1>
        <a:srgbClr val="FFFFFF"/>
      </a:lt1>
      <a:dk2>
        <a:srgbClr val="3F3F3F"/>
      </a:dk2>
      <a:lt2>
        <a:srgbClr val="F3F3F3"/>
      </a:lt2>
      <a:accent1>
        <a:srgbClr val="FF004E"/>
      </a:accent1>
      <a:accent2>
        <a:srgbClr val="901829"/>
      </a:accent2>
      <a:accent3>
        <a:srgbClr val="B958C2"/>
      </a:accent3>
      <a:accent4>
        <a:srgbClr val="5B8FDD"/>
      </a:accent4>
      <a:accent5>
        <a:srgbClr val="7CB652"/>
      </a:accent5>
      <a:accent6>
        <a:srgbClr val="FFB200"/>
      </a:accent6>
      <a:hlink>
        <a:srgbClr val="FF004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